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8288000" cy="10287000"/>
  <p:notesSz cx="6858000" cy="9144000"/>
  <p:embeddedFontLst>
    <p:embeddedFont>
      <p:font typeface="Baskerville Display PT" panose="020B0604020202020204" charset="0"/>
      <p:regular r:id="rId13"/>
    </p:embeddedFont>
    <p:embeddedFont>
      <p:font typeface="Baskerville Display PT Italics" panose="020B0604020202020204" charset="0"/>
      <p:regular r:id="rId14"/>
    </p:embeddedFont>
    <p:embeddedFont>
      <p:font typeface="Calibri" panose="020F0502020204030204" pitchFamily="34" charset="0"/>
      <p:regular r:id="rId15"/>
      <p:bold r:id="rId16"/>
      <p:italic r:id="rId17"/>
      <p:boldItalic r:id="rId18"/>
    </p:embeddedFont>
    <p:embeddedFont>
      <p:font typeface="Inter" panose="020B0604020202020204" charset="0"/>
      <p:regular r:id="rId19"/>
    </p:embeddedFont>
    <p:embeddedFont>
      <p:font typeface="Inter Bold" panose="020B0604020202020204" charset="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1" d="100"/>
          <a:sy n="51" d="100"/>
        </p:scale>
        <p:origin x="898"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5.fntdata"/><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AQEEN PRINTING" userId="265ba8d5e6bfa7ac" providerId="LiveId" clId="{D184DA1A-FCD0-4A14-AEE6-04CCFA5323A9}"/>
    <pc:docChg chg="modSld">
      <pc:chgData name="YAQEEN PRINTING" userId="265ba8d5e6bfa7ac" providerId="LiveId" clId="{D184DA1A-FCD0-4A14-AEE6-04CCFA5323A9}" dt="2026-07-20T08:05:18.787" v="83" actId="20577"/>
      <pc:docMkLst>
        <pc:docMk/>
      </pc:docMkLst>
      <pc:sldChg chg="modSp mod">
        <pc:chgData name="YAQEEN PRINTING" userId="265ba8d5e6bfa7ac" providerId="LiveId" clId="{D184DA1A-FCD0-4A14-AEE6-04CCFA5323A9}" dt="2026-07-20T08:05:18.787" v="83" actId="20577"/>
        <pc:sldMkLst>
          <pc:docMk/>
          <pc:sldMk cId="0" sldId="265"/>
        </pc:sldMkLst>
        <pc:spChg chg="mod">
          <ac:chgData name="YAQEEN PRINTING" userId="265ba8d5e6bfa7ac" providerId="LiveId" clId="{D184DA1A-FCD0-4A14-AEE6-04CCFA5323A9}" dt="2026-07-20T08:05:18.787" v="83" actId="20577"/>
          <ac:spMkLst>
            <pc:docMk/>
            <pc:sldMk cId="0" sldId="265"/>
            <ac:spMk id="6" creationId="{00000000-0000-0000-0000-000000000000}"/>
          </ac:spMkLst>
        </pc:spChg>
        <pc:spChg chg="mod">
          <ac:chgData name="YAQEEN PRINTING" userId="265ba8d5e6bfa7ac" providerId="LiveId" clId="{D184DA1A-FCD0-4A14-AEE6-04CCFA5323A9}" dt="2026-07-20T08:05:01.683" v="70" actId="20577"/>
          <ac:spMkLst>
            <pc:docMk/>
            <pc:sldMk cId="0" sldId="265"/>
            <ac:spMk id="8" creationId="{00000000-0000-0000-0000-000000000000}"/>
          </ac:spMkLst>
        </pc:spChg>
        <pc:spChg chg="mod">
          <ac:chgData name="YAQEEN PRINTING" userId="265ba8d5e6bfa7ac" providerId="LiveId" clId="{D184DA1A-FCD0-4A14-AEE6-04CCFA5323A9}" dt="2026-07-20T08:04:29.180" v="12" actId="20577"/>
          <ac:spMkLst>
            <pc:docMk/>
            <pc:sldMk cId="0" sldId="265"/>
            <ac:spMk id="10" creationId="{00000000-0000-0000-0000-000000000000}"/>
          </ac:spMkLst>
        </pc:spChg>
        <pc:spChg chg="mod">
          <ac:chgData name="YAQEEN PRINTING" userId="265ba8d5e6bfa7ac" providerId="LiveId" clId="{D184DA1A-FCD0-4A14-AEE6-04CCFA5323A9}" dt="2026-07-20T08:04:50.596" v="55" actId="20577"/>
          <ac:spMkLst>
            <pc:docMk/>
            <pc:sldMk cId="0" sldId="265"/>
            <ac:spMk id="12"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AF9F8"/>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6756902" y="1725311"/>
            <a:ext cx="4774197" cy="5246370"/>
            <a:chOff x="0" y="0"/>
            <a:chExt cx="5778500" cy="6350000"/>
          </a:xfrm>
        </p:grpSpPr>
        <p:sp>
          <p:nvSpPr>
            <p:cNvPr id="3" name="Freeform 3"/>
            <p:cNvSpPr/>
            <p:nvPr/>
          </p:nvSpPr>
          <p:spPr>
            <a:xfrm>
              <a:off x="0" y="0"/>
              <a:ext cx="5778500" cy="6350000"/>
            </a:xfrm>
            <a:custGeom>
              <a:avLst/>
              <a:gdLst/>
              <a:ahLst/>
              <a:cxnLst/>
              <a:rect l="l" t="t" r="r" b="b"/>
              <a:pathLst>
                <a:path w="5778500" h="6350000">
                  <a:moveTo>
                    <a:pt x="2889250" y="0"/>
                  </a:moveTo>
                  <a:cubicBezTo>
                    <a:pt x="1258570" y="0"/>
                    <a:pt x="0" y="1144270"/>
                    <a:pt x="0" y="2917190"/>
                  </a:cubicBezTo>
                  <a:cubicBezTo>
                    <a:pt x="0" y="4175760"/>
                    <a:pt x="0" y="6350000"/>
                    <a:pt x="0" y="6350000"/>
                  </a:cubicBezTo>
                  <a:lnTo>
                    <a:pt x="2889250" y="6350000"/>
                  </a:lnTo>
                  <a:lnTo>
                    <a:pt x="5778500" y="6350000"/>
                  </a:lnTo>
                  <a:cubicBezTo>
                    <a:pt x="5778500" y="6350000"/>
                    <a:pt x="5778500" y="4175760"/>
                    <a:pt x="5778500" y="2917190"/>
                  </a:cubicBezTo>
                  <a:cubicBezTo>
                    <a:pt x="5778500" y="1144270"/>
                    <a:pt x="4519930" y="0"/>
                    <a:pt x="2889250" y="0"/>
                  </a:cubicBezTo>
                  <a:close/>
                </a:path>
              </a:pathLst>
            </a:custGeom>
            <a:blipFill>
              <a:blip r:embed="rId2"/>
              <a:stretch>
                <a:fillRect/>
              </a:stretch>
            </a:blipFill>
          </p:spPr>
        </p:sp>
      </p:grpSp>
      <p:sp>
        <p:nvSpPr>
          <p:cNvPr id="4" name="TextBox 4"/>
          <p:cNvSpPr txBox="1"/>
          <p:nvPr/>
        </p:nvSpPr>
        <p:spPr>
          <a:xfrm>
            <a:off x="3487964" y="6819901"/>
            <a:ext cx="12285436" cy="2419893"/>
          </a:xfrm>
          <a:prstGeom prst="rect">
            <a:avLst/>
          </a:prstGeom>
        </p:spPr>
        <p:txBody>
          <a:bodyPr wrap="square" lIns="0" tIns="0" rIns="0" bIns="0" rtlCol="0" anchor="t">
            <a:spAutoFit/>
          </a:bodyPr>
          <a:lstStyle/>
          <a:p>
            <a:pPr marL="0" lvl="0" indent="0" algn="ctr">
              <a:lnSpc>
                <a:spcPts val="20996"/>
              </a:lnSpc>
            </a:pPr>
            <a:r>
              <a:rPr lang="en-US" sz="10400" i="1" dirty="0">
                <a:solidFill>
                  <a:srgbClr val="000000"/>
                </a:solidFill>
                <a:latin typeface="Baskerville Display PT Italics"/>
                <a:ea typeface="Baskerville Display PT Italics"/>
                <a:cs typeface="Baskerville Display PT Italics"/>
                <a:sym typeface="Baskerville Display PT Italics"/>
              </a:rPr>
              <a:t>ORYX </a:t>
            </a:r>
            <a:r>
              <a:rPr lang="en-US" sz="10400" i="1" dirty="0" err="1">
                <a:solidFill>
                  <a:srgbClr val="000000"/>
                </a:solidFill>
                <a:latin typeface="Baskerville Display PT Italics"/>
                <a:ea typeface="Baskerville Display PT Italics"/>
                <a:cs typeface="Baskerville Display PT Italics"/>
                <a:sym typeface="Baskerville Display PT Italics"/>
              </a:rPr>
              <a:t>Neopack</a:t>
            </a:r>
            <a:endParaRPr lang="en-US" sz="10400" i="1" dirty="0">
              <a:solidFill>
                <a:srgbClr val="000000"/>
              </a:solidFill>
              <a:latin typeface="Baskerville Display PT Italics"/>
              <a:ea typeface="Baskerville Display PT Italics"/>
              <a:cs typeface="Baskerville Display PT Italics"/>
              <a:sym typeface="Baskerville Display PT Italics"/>
            </a:endParaRPr>
          </a:p>
        </p:txBody>
      </p:sp>
      <p:sp>
        <p:nvSpPr>
          <p:cNvPr id="5" name="TextBox 5"/>
          <p:cNvSpPr txBox="1"/>
          <p:nvPr/>
        </p:nvSpPr>
        <p:spPr>
          <a:xfrm>
            <a:off x="5317973" y="9116378"/>
            <a:ext cx="7652054" cy="406533"/>
          </a:xfrm>
          <a:prstGeom prst="rect">
            <a:avLst/>
          </a:prstGeom>
        </p:spPr>
        <p:txBody>
          <a:bodyPr lIns="0" tIns="0" rIns="0" bIns="0" rtlCol="0" anchor="t">
            <a:spAutoFit/>
          </a:bodyPr>
          <a:lstStyle/>
          <a:p>
            <a:pPr marL="0" lvl="0" indent="0" algn="ctr">
              <a:lnSpc>
                <a:spcPts val="3317"/>
              </a:lnSpc>
            </a:pPr>
            <a:r>
              <a:rPr lang="en-US" sz="2369" spc="473">
                <a:solidFill>
                  <a:srgbClr val="000000"/>
                </a:solidFill>
                <a:latin typeface="Baskerville Display PT"/>
                <a:ea typeface="Baskerville Display PT"/>
                <a:cs typeface="Baskerville Display PT"/>
                <a:sym typeface="Baskerville Display PT"/>
              </a:rPr>
              <a:t>LUXURY PAPER PACKAGING SOLUTIONS</a:t>
            </a:r>
          </a:p>
        </p:txBody>
      </p:sp>
      <p:sp>
        <p:nvSpPr>
          <p:cNvPr id="6" name="TextBox 6"/>
          <p:cNvSpPr txBox="1"/>
          <p:nvPr/>
        </p:nvSpPr>
        <p:spPr>
          <a:xfrm>
            <a:off x="1028700" y="688975"/>
            <a:ext cx="2459264" cy="306737"/>
          </a:xfrm>
          <a:prstGeom prst="rect">
            <a:avLst/>
          </a:prstGeom>
        </p:spPr>
        <p:txBody>
          <a:bodyPr lIns="0" tIns="0" rIns="0" bIns="0" rtlCol="0" anchor="t">
            <a:spAutoFit/>
          </a:bodyPr>
          <a:lstStyle/>
          <a:p>
            <a:pPr marL="0" lvl="0" indent="0" algn="l">
              <a:lnSpc>
                <a:spcPts val="2518"/>
              </a:lnSpc>
            </a:pPr>
            <a:r>
              <a:rPr lang="en-US" sz="1798">
                <a:solidFill>
                  <a:srgbClr val="000000"/>
                </a:solidFill>
                <a:latin typeface="Inter"/>
                <a:ea typeface="Inter"/>
                <a:cs typeface="Inter"/>
                <a:sym typeface="Inter"/>
              </a:rPr>
              <a:t>Volume 01</a:t>
            </a:r>
          </a:p>
        </p:txBody>
      </p:sp>
      <p:sp>
        <p:nvSpPr>
          <p:cNvPr id="7" name="TextBox 7"/>
          <p:cNvSpPr txBox="1"/>
          <p:nvPr/>
        </p:nvSpPr>
        <p:spPr>
          <a:xfrm>
            <a:off x="1028700" y="9220200"/>
            <a:ext cx="3549890" cy="306737"/>
          </a:xfrm>
          <a:prstGeom prst="rect">
            <a:avLst/>
          </a:prstGeom>
        </p:spPr>
        <p:txBody>
          <a:bodyPr lIns="0" tIns="0" rIns="0" bIns="0" rtlCol="0" anchor="t">
            <a:spAutoFit/>
          </a:bodyPr>
          <a:lstStyle/>
          <a:p>
            <a:pPr marL="0" lvl="0" indent="0" algn="l">
              <a:lnSpc>
                <a:spcPts val="2518"/>
              </a:lnSpc>
            </a:pPr>
            <a:r>
              <a:rPr lang="en-US" sz="1798">
                <a:solidFill>
                  <a:srgbClr val="000000"/>
                </a:solidFill>
                <a:latin typeface="Inter"/>
                <a:ea typeface="Inter"/>
                <a:cs typeface="Inter"/>
                <a:sym typeface="Inter"/>
              </a:rPr>
              <a:t>ORYX Neopack</a:t>
            </a:r>
          </a:p>
        </p:txBody>
      </p:sp>
      <p:sp>
        <p:nvSpPr>
          <p:cNvPr id="8" name="TextBox 8"/>
          <p:cNvSpPr txBox="1"/>
          <p:nvPr/>
        </p:nvSpPr>
        <p:spPr>
          <a:xfrm>
            <a:off x="13481219" y="9220200"/>
            <a:ext cx="3778081" cy="306737"/>
          </a:xfrm>
          <a:prstGeom prst="rect">
            <a:avLst/>
          </a:prstGeom>
        </p:spPr>
        <p:txBody>
          <a:bodyPr lIns="0" tIns="0" rIns="0" bIns="0" rtlCol="0" anchor="t">
            <a:spAutoFit/>
          </a:bodyPr>
          <a:lstStyle/>
          <a:p>
            <a:pPr marL="0" lvl="0" indent="0" algn="r">
              <a:lnSpc>
                <a:spcPts val="2518"/>
              </a:lnSpc>
            </a:pPr>
            <a:r>
              <a:rPr lang="en-US" sz="1798">
                <a:solidFill>
                  <a:srgbClr val="000000"/>
                </a:solidFill>
                <a:latin typeface="Inter"/>
                <a:ea typeface="Inter"/>
                <a:cs typeface="Inter"/>
                <a:sym typeface="Inter"/>
              </a:rPr>
              <a:t>www.oryxneopack.com</a:t>
            </a:r>
          </a:p>
        </p:txBody>
      </p:sp>
      <p:sp>
        <p:nvSpPr>
          <p:cNvPr id="9" name="TextBox 9"/>
          <p:cNvSpPr txBox="1"/>
          <p:nvPr/>
        </p:nvSpPr>
        <p:spPr>
          <a:xfrm>
            <a:off x="14800036" y="688975"/>
            <a:ext cx="2459264" cy="306737"/>
          </a:xfrm>
          <a:prstGeom prst="rect">
            <a:avLst/>
          </a:prstGeom>
        </p:spPr>
        <p:txBody>
          <a:bodyPr lIns="0" tIns="0" rIns="0" bIns="0" rtlCol="0" anchor="t">
            <a:spAutoFit/>
          </a:bodyPr>
          <a:lstStyle/>
          <a:p>
            <a:pPr marL="0" lvl="0" indent="0" algn="r">
              <a:lnSpc>
                <a:spcPts val="2518"/>
              </a:lnSpc>
            </a:pPr>
            <a:r>
              <a:rPr lang="en-US" sz="1798">
                <a:solidFill>
                  <a:srgbClr val="000000"/>
                </a:solidFill>
                <a:latin typeface="Inter"/>
                <a:ea typeface="Inter"/>
                <a:cs typeface="Inter"/>
                <a:sym typeface="Inter"/>
              </a:rPr>
              <a:t>Est. 2024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AF9F8"/>
        </a:solidFill>
        <a:effectLst/>
      </p:bgPr>
    </p:bg>
    <p:spTree>
      <p:nvGrpSpPr>
        <p:cNvPr id="1" name=""/>
        <p:cNvGrpSpPr/>
        <p:nvPr/>
      </p:nvGrpSpPr>
      <p:grpSpPr>
        <a:xfrm>
          <a:off x="0" y="0"/>
          <a:ext cx="0" cy="0"/>
          <a:chOff x="0" y="0"/>
          <a:chExt cx="0" cy="0"/>
        </a:xfrm>
      </p:grpSpPr>
      <p:sp>
        <p:nvSpPr>
          <p:cNvPr id="2" name="TextBox 2"/>
          <p:cNvSpPr txBox="1"/>
          <p:nvPr/>
        </p:nvSpPr>
        <p:spPr>
          <a:xfrm>
            <a:off x="1028700" y="688975"/>
            <a:ext cx="2459264" cy="306705"/>
          </a:xfrm>
          <a:prstGeom prst="rect">
            <a:avLst/>
          </a:prstGeom>
        </p:spPr>
        <p:txBody>
          <a:bodyPr lIns="0" tIns="0" rIns="0" bIns="0" rtlCol="0" anchor="t">
            <a:spAutoFit/>
          </a:bodyPr>
          <a:lstStyle/>
          <a:p>
            <a:pPr marL="0" lvl="0" indent="0" algn="l">
              <a:lnSpc>
                <a:spcPts val="2520"/>
              </a:lnSpc>
            </a:pPr>
            <a:r>
              <a:rPr lang="en-US" sz="1800">
                <a:solidFill>
                  <a:srgbClr val="000000"/>
                </a:solidFill>
                <a:latin typeface="Inter"/>
                <a:ea typeface="Inter"/>
                <a:cs typeface="Inter"/>
                <a:sym typeface="Inter"/>
              </a:rPr>
              <a:t>ORYX Neopack</a:t>
            </a:r>
          </a:p>
        </p:txBody>
      </p:sp>
      <p:sp>
        <p:nvSpPr>
          <p:cNvPr id="3" name="TextBox 3"/>
          <p:cNvSpPr txBox="1"/>
          <p:nvPr/>
        </p:nvSpPr>
        <p:spPr>
          <a:xfrm>
            <a:off x="1028700" y="9220200"/>
            <a:ext cx="3549890" cy="306705"/>
          </a:xfrm>
          <a:prstGeom prst="rect">
            <a:avLst/>
          </a:prstGeom>
        </p:spPr>
        <p:txBody>
          <a:bodyPr lIns="0" tIns="0" rIns="0" bIns="0" rtlCol="0" anchor="t">
            <a:spAutoFit/>
          </a:bodyPr>
          <a:lstStyle/>
          <a:p>
            <a:pPr marL="0" lvl="0" indent="0" algn="l">
              <a:lnSpc>
                <a:spcPts val="2520"/>
              </a:lnSpc>
            </a:pPr>
            <a:r>
              <a:rPr lang="en-US" sz="1800">
                <a:solidFill>
                  <a:srgbClr val="000000"/>
                </a:solidFill>
                <a:latin typeface="Inter"/>
                <a:ea typeface="Inter"/>
                <a:cs typeface="Inter"/>
                <a:sym typeface="Inter"/>
              </a:rPr>
              <a:t>ORYX Neopack</a:t>
            </a:r>
          </a:p>
        </p:txBody>
      </p:sp>
      <p:sp>
        <p:nvSpPr>
          <p:cNvPr id="4" name="TextBox 4"/>
          <p:cNvSpPr txBox="1"/>
          <p:nvPr/>
        </p:nvSpPr>
        <p:spPr>
          <a:xfrm>
            <a:off x="13481219" y="9220200"/>
            <a:ext cx="3778081" cy="306705"/>
          </a:xfrm>
          <a:prstGeom prst="rect">
            <a:avLst/>
          </a:prstGeom>
        </p:spPr>
        <p:txBody>
          <a:bodyPr lIns="0" tIns="0" rIns="0" bIns="0" rtlCol="0" anchor="t">
            <a:spAutoFit/>
          </a:bodyPr>
          <a:lstStyle/>
          <a:p>
            <a:pPr marL="0" lvl="0" indent="0" algn="r">
              <a:lnSpc>
                <a:spcPts val="2520"/>
              </a:lnSpc>
            </a:pPr>
            <a:r>
              <a:rPr lang="en-US" sz="1800">
                <a:solidFill>
                  <a:srgbClr val="000000"/>
                </a:solidFill>
                <a:latin typeface="Inter"/>
                <a:ea typeface="Inter"/>
                <a:cs typeface="Inter"/>
                <a:sym typeface="Inter"/>
              </a:rPr>
              <a:t>www.oryxneopack.com</a:t>
            </a:r>
          </a:p>
        </p:txBody>
      </p:sp>
      <p:sp>
        <p:nvSpPr>
          <p:cNvPr id="5" name="TextBox 5"/>
          <p:cNvSpPr txBox="1"/>
          <p:nvPr/>
        </p:nvSpPr>
        <p:spPr>
          <a:xfrm>
            <a:off x="5641646" y="5267044"/>
            <a:ext cx="2149547" cy="349250"/>
          </a:xfrm>
          <a:prstGeom prst="rect">
            <a:avLst/>
          </a:prstGeom>
        </p:spPr>
        <p:txBody>
          <a:bodyPr lIns="0" tIns="0" rIns="0" bIns="0" rtlCol="0" anchor="t">
            <a:spAutoFit/>
          </a:bodyPr>
          <a:lstStyle/>
          <a:p>
            <a:pPr marL="0" lvl="0" indent="0" algn="l">
              <a:lnSpc>
                <a:spcPts val="2800"/>
              </a:lnSpc>
            </a:pPr>
            <a:r>
              <a:rPr lang="en-US" sz="2000" b="1">
                <a:solidFill>
                  <a:srgbClr val="000000"/>
                </a:solidFill>
                <a:latin typeface="Inter Bold"/>
                <a:ea typeface="Inter Bold"/>
                <a:cs typeface="Inter Bold"/>
                <a:sym typeface="Inter Bold"/>
              </a:rPr>
              <a:t>E-mail</a:t>
            </a:r>
          </a:p>
        </p:txBody>
      </p:sp>
      <p:sp>
        <p:nvSpPr>
          <p:cNvPr id="6" name="TextBox 6"/>
          <p:cNvSpPr txBox="1"/>
          <p:nvPr/>
        </p:nvSpPr>
        <p:spPr>
          <a:xfrm>
            <a:off x="7964456" y="5267044"/>
            <a:ext cx="5516763" cy="329642"/>
          </a:xfrm>
          <a:prstGeom prst="rect">
            <a:avLst/>
          </a:prstGeom>
        </p:spPr>
        <p:txBody>
          <a:bodyPr lIns="0" tIns="0" rIns="0" bIns="0" rtlCol="0" anchor="t">
            <a:spAutoFit/>
          </a:bodyPr>
          <a:lstStyle/>
          <a:p>
            <a:pPr marL="0" lvl="0" indent="0" algn="l">
              <a:lnSpc>
                <a:spcPts val="2800"/>
              </a:lnSpc>
            </a:pPr>
            <a:r>
              <a:rPr lang="en-US" sz="2000" dirty="0">
                <a:solidFill>
                  <a:srgbClr val="000000"/>
                </a:solidFill>
                <a:latin typeface="Inter"/>
                <a:ea typeface="Inter"/>
                <a:cs typeface="Inter"/>
                <a:sym typeface="Inter"/>
              </a:rPr>
              <a:t>info@oryxx.ae</a:t>
            </a:r>
          </a:p>
        </p:txBody>
      </p:sp>
      <p:sp>
        <p:nvSpPr>
          <p:cNvPr id="7" name="TextBox 7"/>
          <p:cNvSpPr txBox="1"/>
          <p:nvPr/>
        </p:nvSpPr>
        <p:spPr>
          <a:xfrm>
            <a:off x="5641646" y="5859139"/>
            <a:ext cx="2149547" cy="349250"/>
          </a:xfrm>
          <a:prstGeom prst="rect">
            <a:avLst/>
          </a:prstGeom>
        </p:spPr>
        <p:txBody>
          <a:bodyPr lIns="0" tIns="0" rIns="0" bIns="0" rtlCol="0" anchor="t">
            <a:spAutoFit/>
          </a:bodyPr>
          <a:lstStyle/>
          <a:p>
            <a:pPr marL="0" lvl="0" indent="0" algn="l">
              <a:lnSpc>
                <a:spcPts val="2800"/>
              </a:lnSpc>
            </a:pPr>
            <a:r>
              <a:rPr lang="en-US" sz="2000" b="1">
                <a:solidFill>
                  <a:srgbClr val="000000"/>
                </a:solidFill>
                <a:latin typeface="Inter Bold"/>
                <a:ea typeface="Inter Bold"/>
                <a:cs typeface="Inter Bold"/>
                <a:sym typeface="Inter Bold"/>
              </a:rPr>
              <a:t>Website</a:t>
            </a:r>
          </a:p>
        </p:txBody>
      </p:sp>
      <p:sp>
        <p:nvSpPr>
          <p:cNvPr id="8" name="TextBox 8"/>
          <p:cNvSpPr txBox="1"/>
          <p:nvPr/>
        </p:nvSpPr>
        <p:spPr>
          <a:xfrm>
            <a:off x="7964456" y="5859139"/>
            <a:ext cx="5516763" cy="329642"/>
          </a:xfrm>
          <a:prstGeom prst="rect">
            <a:avLst/>
          </a:prstGeom>
        </p:spPr>
        <p:txBody>
          <a:bodyPr lIns="0" tIns="0" rIns="0" bIns="0" rtlCol="0" anchor="t">
            <a:spAutoFit/>
          </a:bodyPr>
          <a:lstStyle/>
          <a:p>
            <a:pPr marL="0" lvl="0" indent="0" algn="l">
              <a:lnSpc>
                <a:spcPts val="2800"/>
              </a:lnSpc>
            </a:pPr>
            <a:r>
              <a:rPr lang="en-US" sz="2000" dirty="0">
                <a:solidFill>
                  <a:srgbClr val="000000"/>
                </a:solidFill>
                <a:latin typeface="Inter"/>
                <a:ea typeface="Inter"/>
                <a:cs typeface="Inter"/>
                <a:sym typeface="Inter"/>
              </a:rPr>
              <a:t>www.oryxxneopack.com</a:t>
            </a:r>
          </a:p>
        </p:txBody>
      </p:sp>
      <p:sp>
        <p:nvSpPr>
          <p:cNvPr id="9" name="TextBox 9"/>
          <p:cNvSpPr txBox="1"/>
          <p:nvPr/>
        </p:nvSpPr>
        <p:spPr>
          <a:xfrm>
            <a:off x="5641646" y="6451233"/>
            <a:ext cx="2149547" cy="349250"/>
          </a:xfrm>
          <a:prstGeom prst="rect">
            <a:avLst/>
          </a:prstGeom>
        </p:spPr>
        <p:txBody>
          <a:bodyPr lIns="0" tIns="0" rIns="0" bIns="0" rtlCol="0" anchor="t">
            <a:spAutoFit/>
          </a:bodyPr>
          <a:lstStyle/>
          <a:p>
            <a:pPr marL="0" lvl="0" indent="0" algn="l">
              <a:lnSpc>
                <a:spcPts val="2800"/>
              </a:lnSpc>
            </a:pPr>
            <a:r>
              <a:rPr lang="en-US" sz="2000" b="1">
                <a:solidFill>
                  <a:srgbClr val="000000"/>
                </a:solidFill>
                <a:latin typeface="Inter Bold"/>
                <a:ea typeface="Inter Bold"/>
                <a:cs typeface="Inter Bold"/>
                <a:sym typeface="Inter Bold"/>
              </a:rPr>
              <a:t>Phone</a:t>
            </a:r>
          </a:p>
        </p:txBody>
      </p:sp>
      <p:sp>
        <p:nvSpPr>
          <p:cNvPr id="10" name="TextBox 10"/>
          <p:cNvSpPr txBox="1"/>
          <p:nvPr/>
        </p:nvSpPr>
        <p:spPr>
          <a:xfrm>
            <a:off x="7964456" y="6451233"/>
            <a:ext cx="5516763" cy="329642"/>
          </a:xfrm>
          <a:prstGeom prst="rect">
            <a:avLst/>
          </a:prstGeom>
        </p:spPr>
        <p:txBody>
          <a:bodyPr lIns="0" tIns="0" rIns="0" bIns="0" rtlCol="0" anchor="t">
            <a:spAutoFit/>
          </a:bodyPr>
          <a:lstStyle/>
          <a:p>
            <a:pPr marL="0" lvl="0" indent="0" algn="l">
              <a:lnSpc>
                <a:spcPts val="2800"/>
              </a:lnSpc>
            </a:pPr>
            <a:r>
              <a:rPr lang="en-US" sz="2000" dirty="0">
                <a:solidFill>
                  <a:srgbClr val="000000"/>
                </a:solidFill>
                <a:latin typeface="Inter"/>
                <a:ea typeface="Inter"/>
                <a:cs typeface="Inter"/>
                <a:sym typeface="Inter"/>
              </a:rPr>
              <a:t>++971523711855</a:t>
            </a:r>
          </a:p>
        </p:txBody>
      </p:sp>
      <p:sp>
        <p:nvSpPr>
          <p:cNvPr id="11" name="TextBox 11"/>
          <p:cNvSpPr txBox="1"/>
          <p:nvPr/>
        </p:nvSpPr>
        <p:spPr>
          <a:xfrm>
            <a:off x="5641646" y="7044958"/>
            <a:ext cx="2149547" cy="349250"/>
          </a:xfrm>
          <a:prstGeom prst="rect">
            <a:avLst/>
          </a:prstGeom>
        </p:spPr>
        <p:txBody>
          <a:bodyPr lIns="0" tIns="0" rIns="0" bIns="0" rtlCol="0" anchor="t">
            <a:spAutoFit/>
          </a:bodyPr>
          <a:lstStyle/>
          <a:p>
            <a:pPr marL="0" lvl="0" indent="0" algn="l">
              <a:lnSpc>
                <a:spcPts val="2800"/>
              </a:lnSpc>
            </a:pPr>
            <a:r>
              <a:rPr lang="en-US" sz="2000" b="1">
                <a:solidFill>
                  <a:srgbClr val="000000"/>
                </a:solidFill>
                <a:latin typeface="Inter Bold"/>
                <a:ea typeface="Inter Bold"/>
                <a:cs typeface="Inter Bold"/>
                <a:sym typeface="Inter Bold"/>
              </a:rPr>
              <a:t>Address</a:t>
            </a:r>
          </a:p>
        </p:txBody>
      </p:sp>
      <p:sp>
        <p:nvSpPr>
          <p:cNvPr id="12" name="TextBox 12"/>
          <p:cNvSpPr txBox="1"/>
          <p:nvPr/>
        </p:nvSpPr>
        <p:spPr>
          <a:xfrm>
            <a:off x="7964456" y="7044958"/>
            <a:ext cx="5516763" cy="329642"/>
          </a:xfrm>
          <a:prstGeom prst="rect">
            <a:avLst/>
          </a:prstGeom>
        </p:spPr>
        <p:txBody>
          <a:bodyPr lIns="0" tIns="0" rIns="0" bIns="0" rtlCol="0" anchor="t">
            <a:spAutoFit/>
          </a:bodyPr>
          <a:lstStyle/>
          <a:p>
            <a:pPr marL="0" lvl="0" indent="0" algn="l">
              <a:lnSpc>
                <a:spcPts val="2800"/>
              </a:lnSpc>
            </a:pPr>
            <a:r>
              <a:rPr lang="en-US" sz="2000" dirty="0">
                <a:solidFill>
                  <a:srgbClr val="000000"/>
                </a:solidFill>
                <a:latin typeface="Inter"/>
                <a:ea typeface="Inter"/>
                <a:cs typeface="Inter"/>
                <a:sym typeface="Inter"/>
              </a:rPr>
              <a:t>Dubai , Sharjah , Ajman </a:t>
            </a:r>
          </a:p>
        </p:txBody>
      </p:sp>
      <p:sp>
        <p:nvSpPr>
          <p:cNvPr id="13" name="TextBox 13"/>
          <p:cNvSpPr txBox="1"/>
          <p:nvPr/>
        </p:nvSpPr>
        <p:spPr>
          <a:xfrm>
            <a:off x="6222488" y="2099048"/>
            <a:ext cx="5843024" cy="1351529"/>
          </a:xfrm>
          <a:prstGeom prst="rect">
            <a:avLst/>
          </a:prstGeom>
        </p:spPr>
        <p:txBody>
          <a:bodyPr lIns="0" tIns="0" rIns="0" bIns="0" rtlCol="0" anchor="t">
            <a:spAutoFit/>
          </a:bodyPr>
          <a:lstStyle/>
          <a:p>
            <a:pPr marL="0" lvl="0" indent="0" algn="ctr">
              <a:lnSpc>
                <a:spcPts val="11081"/>
              </a:lnSpc>
            </a:pPr>
            <a:r>
              <a:rPr lang="en-US" sz="7915" i="1">
                <a:solidFill>
                  <a:srgbClr val="000000"/>
                </a:solidFill>
                <a:latin typeface="Baskerville Display PT Italics"/>
                <a:ea typeface="Baskerville Display PT Italics"/>
                <a:cs typeface="Baskerville Display PT Italics"/>
                <a:sym typeface="Baskerville Display PT Italics"/>
              </a:rPr>
              <a:t>Thank You</a:t>
            </a:r>
          </a:p>
        </p:txBody>
      </p:sp>
      <p:sp>
        <p:nvSpPr>
          <p:cNvPr id="14" name="TextBox 14"/>
          <p:cNvSpPr txBox="1"/>
          <p:nvPr/>
        </p:nvSpPr>
        <p:spPr>
          <a:xfrm>
            <a:off x="4881092" y="3738644"/>
            <a:ext cx="8525816" cy="621030"/>
          </a:xfrm>
          <a:prstGeom prst="rect">
            <a:avLst/>
          </a:prstGeom>
        </p:spPr>
        <p:txBody>
          <a:bodyPr lIns="0" tIns="0" rIns="0" bIns="0" rtlCol="0" anchor="t">
            <a:spAutoFit/>
          </a:bodyPr>
          <a:lstStyle/>
          <a:p>
            <a:pPr marL="0" lvl="0" indent="0" algn="ctr">
              <a:lnSpc>
                <a:spcPts val="2520"/>
              </a:lnSpc>
            </a:pPr>
            <a:r>
              <a:rPr lang="en-US" sz="1800">
                <a:solidFill>
                  <a:srgbClr val="000000"/>
                </a:solidFill>
                <a:latin typeface="Inter"/>
                <a:ea typeface="Inter"/>
                <a:cs typeface="Inter"/>
                <a:sym typeface="Inter"/>
              </a:rPr>
              <a:t>Innovative Luxury Packaging Solutions</a:t>
            </a:r>
          </a:p>
          <a:p>
            <a:pPr marL="0" lvl="0" indent="0" algn="ctr">
              <a:lnSpc>
                <a:spcPts val="2520"/>
              </a:lnSpc>
            </a:pPr>
            <a:r>
              <a:rPr lang="en-US" sz="1800">
                <a:solidFill>
                  <a:srgbClr val="000000"/>
                </a:solidFill>
                <a:latin typeface="Inter"/>
                <a:ea typeface="Inter"/>
                <a:cs typeface="Inter"/>
                <a:sym typeface="Inter"/>
              </a:rPr>
              <a:t>We craft premium packaging that elevates your brand.</a:t>
            </a:r>
          </a:p>
        </p:txBody>
      </p:sp>
      <p:sp>
        <p:nvSpPr>
          <p:cNvPr id="15" name="TextBox 15"/>
          <p:cNvSpPr txBox="1"/>
          <p:nvPr/>
        </p:nvSpPr>
        <p:spPr>
          <a:xfrm>
            <a:off x="14800036" y="688975"/>
            <a:ext cx="2459264" cy="306705"/>
          </a:xfrm>
          <a:prstGeom prst="rect">
            <a:avLst/>
          </a:prstGeom>
        </p:spPr>
        <p:txBody>
          <a:bodyPr lIns="0" tIns="0" rIns="0" bIns="0" rtlCol="0" anchor="t">
            <a:spAutoFit/>
          </a:bodyPr>
          <a:lstStyle/>
          <a:p>
            <a:pPr marL="0" lvl="0" indent="0" algn="r">
              <a:lnSpc>
                <a:spcPts val="2520"/>
              </a:lnSpc>
            </a:pPr>
            <a:r>
              <a:rPr lang="en-US" sz="1800">
                <a:solidFill>
                  <a:srgbClr val="000000"/>
                </a:solidFill>
                <a:latin typeface="Inter"/>
                <a:ea typeface="Inter"/>
                <a:cs typeface="Inter"/>
                <a:sym typeface="Inter"/>
              </a:rPr>
              <a:t>2024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AF9F8"/>
        </a:solidFill>
        <a:effectLst/>
      </p:bgPr>
    </p:bg>
    <p:spTree>
      <p:nvGrpSpPr>
        <p:cNvPr id="1" name=""/>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AF9F8"/>
        </a:solidFill>
        <a:effectLst/>
      </p:bgPr>
    </p:bg>
    <p:spTree>
      <p:nvGrpSpPr>
        <p:cNvPr id="1" name=""/>
        <p:cNvGrpSpPr/>
        <p:nvPr/>
      </p:nvGrpSpPr>
      <p:grpSpPr>
        <a:xfrm>
          <a:off x="0" y="0"/>
          <a:ext cx="0" cy="0"/>
          <a:chOff x="0" y="0"/>
          <a:chExt cx="0" cy="0"/>
        </a:xfrm>
      </p:grpSpPr>
      <p:grpSp>
        <p:nvGrpSpPr>
          <p:cNvPr id="2" name="Group 2"/>
          <p:cNvGrpSpPr/>
          <p:nvPr/>
        </p:nvGrpSpPr>
        <p:grpSpPr>
          <a:xfrm>
            <a:off x="3903834" y="2207265"/>
            <a:ext cx="3637573" cy="4414228"/>
            <a:chOff x="0" y="0"/>
            <a:chExt cx="4850098" cy="5885637"/>
          </a:xfrm>
        </p:grpSpPr>
        <p:pic>
          <p:nvPicPr>
            <p:cNvPr id="3" name="Picture 3"/>
            <p:cNvPicPr>
              <a:picLocks noChangeAspect="1"/>
            </p:cNvPicPr>
            <p:nvPr/>
          </p:nvPicPr>
          <p:blipFill>
            <a:blip r:embed="rId2"/>
            <a:srcRect t="18" b="18"/>
            <a:stretch>
              <a:fillRect/>
            </a:stretch>
          </p:blipFill>
          <p:spPr>
            <a:xfrm>
              <a:off x="0" y="0"/>
              <a:ext cx="4850098" cy="5885637"/>
            </a:xfrm>
            <a:prstGeom prst="rect">
              <a:avLst/>
            </a:prstGeom>
          </p:spPr>
        </p:pic>
      </p:grpSp>
      <p:sp>
        <p:nvSpPr>
          <p:cNvPr id="4" name="TextBox 4"/>
          <p:cNvSpPr txBox="1"/>
          <p:nvPr/>
        </p:nvSpPr>
        <p:spPr>
          <a:xfrm>
            <a:off x="8469243" y="2664652"/>
            <a:ext cx="5914923" cy="1510135"/>
          </a:xfrm>
          <a:prstGeom prst="rect">
            <a:avLst/>
          </a:prstGeom>
        </p:spPr>
        <p:txBody>
          <a:bodyPr lIns="0" tIns="0" rIns="0" bIns="0" rtlCol="0" anchor="t">
            <a:spAutoFit/>
          </a:bodyPr>
          <a:lstStyle/>
          <a:p>
            <a:pPr marL="0" lvl="0" indent="0" algn="l">
              <a:lnSpc>
                <a:spcPts val="12461"/>
              </a:lnSpc>
            </a:pPr>
            <a:r>
              <a:rPr lang="en-US" sz="8901" i="1">
                <a:solidFill>
                  <a:srgbClr val="000000"/>
                </a:solidFill>
                <a:latin typeface="Baskerville Display PT Italics"/>
                <a:ea typeface="Baskerville Display PT Italics"/>
                <a:cs typeface="Baskerville Display PT Italics"/>
                <a:sym typeface="Baskerville Display PT Italics"/>
              </a:rPr>
              <a:t>Who We Are</a:t>
            </a:r>
          </a:p>
        </p:txBody>
      </p:sp>
      <p:sp>
        <p:nvSpPr>
          <p:cNvPr id="5" name="TextBox 5"/>
          <p:cNvSpPr txBox="1"/>
          <p:nvPr/>
        </p:nvSpPr>
        <p:spPr>
          <a:xfrm>
            <a:off x="8469243" y="4347704"/>
            <a:ext cx="5479854" cy="581213"/>
          </a:xfrm>
          <a:prstGeom prst="rect">
            <a:avLst/>
          </a:prstGeom>
        </p:spPr>
        <p:txBody>
          <a:bodyPr lIns="0" tIns="0" rIns="0" bIns="0" rtlCol="0" anchor="t">
            <a:spAutoFit/>
          </a:bodyPr>
          <a:lstStyle/>
          <a:p>
            <a:pPr marL="0" lvl="0" indent="0" algn="l">
              <a:lnSpc>
                <a:spcPts val="4752"/>
              </a:lnSpc>
            </a:pPr>
            <a:r>
              <a:rPr lang="en-US" sz="3394">
                <a:solidFill>
                  <a:srgbClr val="000000"/>
                </a:solidFill>
                <a:latin typeface="Baskerville Display PT"/>
                <a:ea typeface="Baskerville Display PT"/>
                <a:cs typeface="Baskerville Display PT"/>
                <a:sym typeface="Baskerville Display PT"/>
              </a:rPr>
              <a:t>ORYX Neopack</a:t>
            </a:r>
          </a:p>
        </p:txBody>
      </p:sp>
      <p:sp>
        <p:nvSpPr>
          <p:cNvPr id="6" name="TextBox 6"/>
          <p:cNvSpPr txBox="1"/>
          <p:nvPr/>
        </p:nvSpPr>
        <p:spPr>
          <a:xfrm>
            <a:off x="1028700" y="688975"/>
            <a:ext cx="2459264" cy="266052"/>
          </a:xfrm>
          <a:prstGeom prst="rect">
            <a:avLst/>
          </a:prstGeom>
        </p:spPr>
        <p:txBody>
          <a:bodyPr lIns="0" tIns="0" rIns="0" bIns="0" rtlCol="0" anchor="t">
            <a:spAutoFit/>
          </a:bodyPr>
          <a:lstStyle/>
          <a:p>
            <a:pPr marL="0" lvl="0" indent="0" algn="l">
              <a:lnSpc>
                <a:spcPts val="2135"/>
              </a:lnSpc>
            </a:pPr>
            <a:r>
              <a:rPr lang="en-US" sz="1525">
                <a:solidFill>
                  <a:srgbClr val="000000"/>
                </a:solidFill>
                <a:latin typeface="Inter"/>
                <a:ea typeface="Inter"/>
                <a:cs typeface="Inter"/>
                <a:sym typeface="Inter"/>
              </a:rPr>
              <a:t>Volume 01</a:t>
            </a:r>
          </a:p>
        </p:txBody>
      </p:sp>
      <p:sp>
        <p:nvSpPr>
          <p:cNvPr id="7" name="TextBox 7"/>
          <p:cNvSpPr txBox="1"/>
          <p:nvPr/>
        </p:nvSpPr>
        <p:spPr>
          <a:xfrm>
            <a:off x="1028700" y="9220200"/>
            <a:ext cx="3549890" cy="266052"/>
          </a:xfrm>
          <a:prstGeom prst="rect">
            <a:avLst/>
          </a:prstGeom>
        </p:spPr>
        <p:txBody>
          <a:bodyPr lIns="0" tIns="0" rIns="0" bIns="0" rtlCol="0" anchor="t">
            <a:spAutoFit/>
          </a:bodyPr>
          <a:lstStyle/>
          <a:p>
            <a:pPr marL="0" lvl="0" indent="0" algn="l">
              <a:lnSpc>
                <a:spcPts val="2135"/>
              </a:lnSpc>
            </a:pPr>
            <a:r>
              <a:rPr lang="en-US" sz="1525">
                <a:solidFill>
                  <a:srgbClr val="000000"/>
                </a:solidFill>
                <a:latin typeface="Inter"/>
                <a:ea typeface="Inter"/>
                <a:cs typeface="Inter"/>
                <a:sym typeface="Inter"/>
              </a:rPr>
              <a:t>ORYX Neopack</a:t>
            </a:r>
          </a:p>
        </p:txBody>
      </p:sp>
      <p:sp>
        <p:nvSpPr>
          <p:cNvPr id="8" name="TextBox 8"/>
          <p:cNvSpPr txBox="1"/>
          <p:nvPr/>
        </p:nvSpPr>
        <p:spPr>
          <a:xfrm>
            <a:off x="13481219" y="9220200"/>
            <a:ext cx="3778081" cy="266052"/>
          </a:xfrm>
          <a:prstGeom prst="rect">
            <a:avLst/>
          </a:prstGeom>
        </p:spPr>
        <p:txBody>
          <a:bodyPr lIns="0" tIns="0" rIns="0" bIns="0" rtlCol="0" anchor="t">
            <a:spAutoFit/>
          </a:bodyPr>
          <a:lstStyle/>
          <a:p>
            <a:pPr marL="0" lvl="0" indent="0" algn="r">
              <a:lnSpc>
                <a:spcPts val="2135"/>
              </a:lnSpc>
            </a:pPr>
            <a:r>
              <a:rPr lang="en-US" sz="1525">
                <a:solidFill>
                  <a:srgbClr val="000000"/>
                </a:solidFill>
                <a:latin typeface="Inter"/>
                <a:ea typeface="Inter"/>
                <a:cs typeface="Inter"/>
                <a:sym typeface="Inter"/>
              </a:rPr>
              <a:t>www.oryxneopack.com</a:t>
            </a:r>
          </a:p>
        </p:txBody>
      </p:sp>
      <p:sp>
        <p:nvSpPr>
          <p:cNvPr id="9" name="TextBox 9"/>
          <p:cNvSpPr txBox="1"/>
          <p:nvPr/>
        </p:nvSpPr>
        <p:spPr>
          <a:xfrm>
            <a:off x="2047930" y="7144380"/>
            <a:ext cx="14192139" cy="1599552"/>
          </a:xfrm>
          <a:prstGeom prst="rect">
            <a:avLst/>
          </a:prstGeom>
        </p:spPr>
        <p:txBody>
          <a:bodyPr lIns="0" tIns="0" rIns="0" bIns="0" rtlCol="0" anchor="t">
            <a:spAutoFit/>
          </a:bodyPr>
          <a:lstStyle/>
          <a:p>
            <a:pPr marL="0" lvl="0" indent="0" algn="l">
              <a:lnSpc>
                <a:spcPts val="2135"/>
              </a:lnSpc>
            </a:pPr>
            <a:r>
              <a:rPr lang="en-US" sz="1525">
                <a:solidFill>
                  <a:srgbClr val="000000"/>
                </a:solidFill>
                <a:latin typeface="Inter"/>
                <a:ea typeface="Inter"/>
                <a:cs typeface="Inter"/>
                <a:sym typeface="Inter"/>
              </a:rPr>
              <a:t>• Premium paper packaging manufacturer</a:t>
            </a:r>
          </a:p>
          <a:p>
            <a:pPr marL="0" lvl="0" indent="0" algn="l">
              <a:lnSpc>
                <a:spcPts val="2135"/>
              </a:lnSpc>
            </a:pPr>
            <a:r>
              <a:rPr lang="en-US" sz="1525">
                <a:solidFill>
                  <a:srgbClr val="000000"/>
                </a:solidFill>
                <a:latin typeface="Inter"/>
                <a:ea typeface="Inter"/>
                <a:cs typeface="Inter"/>
                <a:sym typeface="Inter"/>
              </a:rPr>
              <a:t>• Sustainable packaging solutions</a:t>
            </a:r>
          </a:p>
          <a:p>
            <a:pPr marL="0" lvl="0" indent="0" algn="l">
              <a:lnSpc>
                <a:spcPts val="2135"/>
              </a:lnSpc>
            </a:pPr>
            <a:r>
              <a:rPr lang="en-US" sz="1525">
                <a:solidFill>
                  <a:srgbClr val="000000"/>
                </a:solidFill>
                <a:latin typeface="Inter"/>
                <a:ea typeface="Inter"/>
                <a:cs typeface="Inter"/>
                <a:sym typeface="Inter"/>
              </a:rPr>
              <a:t>• Innovative structural design</a:t>
            </a:r>
          </a:p>
          <a:p>
            <a:pPr marL="0" lvl="0" indent="0" algn="l">
              <a:lnSpc>
                <a:spcPts val="2135"/>
              </a:lnSpc>
            </a:pPr>
            <a:r>
              <a:rPr lang="en-US" sz="1525">
                <a:solidFill>
                  <a:srgbClr val="000000"/>
                </a:solidFill>
                <a:latin typeface="Inter"/>
                <a:ea typeface="Inter"/>
                <a:cs typeface="Inter"/>
                <a:sym typeface="Inter"/>
              </a:rPr>
              <a:t>• High-quality printing and finishes</a:t>
            </a:r>
          </a:p>
          <a:p>
            <a:pPr marL="0" lvl="0" indent="0" algn="l">
              <a:lnSpc>
                <a:spcPts val="2135"/>
              </a:lnSpc>
            </a:pPr>
            <a:r>
              <a:rPr lang="en-US" sz="1525">
                <a:solidFill>
                  <a:srgbClr val="000000"/>
                </a:solidFill>
                <a:latin typeface="Inter"/>
                <a:ea typeface="Inter"/>
                <a:cs typeface="Inter"/>
                <a:sym typeface="Inter"/>
              </a:rPr>
              <a:t>• International quality standards</a:t>
            </a:r>
          </a:p>
          <a:p>
            <a:pPr marL="0" lvl="0" indent="0" algn="l">
              <a:lnSpc>
                <a:spcPts val="2135"/>
              </a:lnSpc>
            </a:pPr>
            <a:r>
              <a:rPr lang="en-US" sz="1525">
                <a:solidFill>
                  <a:srgbClr val="000000"/>
                </a:solidFill>
                <a:latin typeface="Inter"/>
                <a:ea typeface="Inter"/>
                <a:cs typeface="Inter"/>
                <a:sym typeface="Inter"/>
              </a:rPr>
              <a:t>• OEM &amp; Private Label Packaging expertise</a:t>
            </a:r>
          </a:p>
        </p:txBody>
      </p:sp>
      <p:sp>
        <p:nvSpPr>
          <p:cNvPr id="10" name="TextBox 10"/>
          <p:cNvSpPr txBox="1"/>
          <p:nvPr/>
        </p:nvSpPr>
        <p:spPr>
          <a:xfrm>
            <a:off x="14800036" y="688975"/>
            <a:ext cx="2459264" cy="266052"/>
          </a:xfrm>
          <a:prstGeom prst="rect">
            <a:avLst/>
          </a:prstGeom>
        </p:spPr>
        <p:txBody>
          <a:bodyPr lIns="0" tIns="0" rIns="0" bIns="0" rtlCol="0" anchor="t">
            <a:spAutoFit/>
          </a:bodyPr>
          <a:lstStyle/>
          <a:p>
            <a:pPr marL="0" lvl="0" indent="0" algn="r">
              <a:lnSpc>
                <a:spcPts val="2135"/>
              </a:lnSpc>
            </a:pPr>
            <a:r>
              <a:rPr lang="en-US" sz="1525">
                <a:solidFill>
                  <a:srgbClr val="000000"/>
                </a:solidFill>
                <a:latin typeface="Inter"/>
                <a:ea typeface="Inter"/>
                <a:cs typeface="Inter"/>
                <a:sym typeface="Inter"/>
              </a:rPr>
              <a:t>Collection 2023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AF9F8"/>
        </a:solidFill>
        <a:effectLst/>
      </p:bgPr>
    </p:bg>
    <p:spTree>
      <p:nvGrpSpPr>
        <p:cNvPr id="1" name=""/>
        <p:cNvGrpSpPr/>
        <p:nvPr/>
      </p:nvGrpSpPr>
      <p:grpSpPr>
        <a:xfrm>
          <a:off x="0" y="0"/>
          <a:ext cx="0" cy="0"/>
          <a:chOff x="0" y="0"/>
          <a:chExt cx="0" cy="0"/>
        </a:xfrm>
      </p:grpSpPr>
      <p:sp>
        <p:nvSpPr>
          <p:cNvPr id="2" name="TextBox 2"/>
          <p:cNvSpPr txBox="1"/>
          <p:nvPr/>
        </p:nvSpPr>
        <p:spPr>
          <a:xfrm>
            <a:off x="1028700" y="688975"/>
            <a:ext cx="2459264" cy="306737"/>
          </a:xfrm>
          <a:prstGeom prst="rect">
            <a:avLst/>
          </a:prstGeom>
        </p:spPr>
        <p:txBody>
          <a:bodyPr lIns="0" tIns="0" rIns="0" bIns="0" rtlCol="0" anchor="t">
            <a:spAutoFit/>
          </a:bodyPr>
          <a:lstStyle/>
          <a:p>
            <a:pPr marL="0" lvl="0" indent="0" algn="l">
              <a:lnSpc>
                <a:spcPts val="2518"/>
              </a:lnSpc>
            </a:pPr>
            <a:r>
              <a:rPr lang="en-US" sz="1798">
                <a:solidFill>
                  <a:srgbClr val="000000"/>
                </a:solidFill>
                <a:latin typeface="Inter"/>
                <a:ea typeface="Inter"/>
                <a:cs typeface="Inter"/>
                <a:sym typeface="Inter"/>
              </a:rPr>
              <a:t>03</a:t>
            </a:r>
          </a:p>
        </p:txBody>
      </p:sp>
      <p:sp>
        <p:nvSpPr>
          <p:cNvPr id="3" name="TextBox 3"/>
          <p:cNvSpPr txBox="1"/>
          <p:nvPr/>
        </p:nvSpPr>
        <p:spPr>
          <a:xfrm>
            <a:off x="1028700" y="9220200"/>
            <a:ext cx="3549890" cy="306737"/>
          </a:xfrm>
          <a:prstGeom prst="rect">
            <a:avLst/>
          </a:prstGeom>
        </p:spPr>
        <p:txBody>
          <a:bodyPr lIns="0" tIns="0" rIns="0" bIns="0" rtlCol="0" anchor="t">
            <a:spAutoFit/>
          </a:bodyPr>
          <a:lstStyle/>
          <a:p>
            <a:pPr marL="0" lvl="0" indent="0" algn="l">
              <a:lnSpc>
                <a:spcPts val="2518"/>
              </a:lnSpc>
            </a:pPr>
            <a:r>
              <a:rPr lang="en-US" sz="1798">
                <a:solidFill>
                  <a:srgbClr val="000000"/>
                </a:solidFill>
                <a:latin typeface="Inter"/>
                <a:ea typeface="Inter"/>
                <a:cs typeface="Inter"/>
                <a:sym typeface="Inter"/>
              </a:rPr>
              <a:t>ORYX Neopack</a:t>
            </a:r>
          </a:p>
        </p:txBody>
      </p:sp>
      <p:sp>
        <p:nvSpPr>
          <p:cNvPr id="4" name="TextBox 4"/>
          <p:cNvSpPr txBox="1"/>
          <p:nvPr/>
        </p:nvSpPr>
        <p:spPr>
          <a:xfrm>
            <a:off x="13481219" y="9220200"/>
            <a:ext cx="3778081" cy="306737"/>
          </a:xfrm>
          <a:prstGeom prst="rect">
            <a:avLst/>
          </a:prstGeom>
        </p:spPr>
        <p:txBody>
          <a:bodyPr lIns="0" tIns="0" rIns="0" bIns="0" rtlCol="0" anchor="t">
            <a:spAutoFit/>
          </a:bodyPr>
          <a:lstStyle/>
          <a:p>
            <a:pPr marL="0" lvl="0" indent="0" algn="r">
              <a:lnSpc>
                <a:spcPts val="2518"/>
              </a:lnSpc>
            </a:pPr>
            <a:r>
              <a:rPr lang="en-US" sz="1798">
                <a:solidFill>
                  <a:srgbClr val="000000"/>
                </a:solidFill>
                <a:latin typeface="Inter"/>
                <a:ea typeface="Inter"/>
                <a:cs typeface="Inter"/>
                <a:sym typeface="Inter"/>
              </a:rPr>
              <a:t>www.oryxneopack.com</a:t>
            </a:r>
          </a:p>
        </p:txBody>
      </p:sp>
      <p:grpSp>
        <p:nvGrpSpPr>
          <p:cNvPr id="5" name="Group 5"/>
          <p:cNvGrpSpPr/>
          <p:nvPr/>
        </p:nvGrpSpPr>
        <p:grpSpPr>
          <a:xfrm>
            <a:off x="7262684" y="2538632"/>
            <a:ext cx="3762632" cy="3490784"/>
            <a:chOff x="0" y="0"/>
            <a:chExt cx="5016843" cy="4654378"/>
          </a:xfrm>
        </p:grpSpPr>
        <p:pic>
          <p:nvPicPr>
            <p:cNvPr id="6" name="Picture 6"/>
            <p:cNvPicPr>
              <a:picLocks noChangeAspect="1"/>
            </p:cNvPicPr>
            <p:nvPr/>
          </p:nvPicPr>
          <p:blipFill>
            <a:blip r:embed="rId2"/>
            <a:srcRect l="13" r="13"/>
            <a:stretch>
              <a:fillRect/>
            </a:stretch>
          </p:blipFill>
          <p:spPr>
            <a:xfrm>
              <a:off x="0" y="0"/>
              <a:ext cx="5016843" cy="4654378"/>
            </a:xfrm>
            <a:prstGeom prst="rect">
              <a:avLst/>
            </a:prstGeom>
          </p:spPr>
        </p:pic>
      </p:grpSp>
      <p:sp>
        <p:nvSpPr>
          <p:cNvPr id="7" name="TextBox 7"/>
          <p:cNvSpPr txBox="1"/>
          <p:nvPr/>
        </p:nvSpPr>
        <p:spPr>
          <a:xfrm>
            <a:off x="7262684" y="6294691"/>
            <a:ext cx="3762632" cy="496887"/>
          </a:xfrm>
          <a:prstGeom prst="rect">
            <a:avLst/>
          </a:prstGeom>
        </p:spPr>
        <p:txBody>
          <a:bodyPr lIns="0" tIns="0" rIns="0" bIns="0" rtlCol="0" anchor="t">
            <a:spAutoFit/>
          </a:bodyPr>
          <a:lstStyle/>
          <a:p>
            <a:pPr marL="0" lvl="0" indent="0" algn="ctr">
              <a:lnSpc>
                <a:spcPts val="4112"/>
              </a:lnSpc>
            </a:pPr>
            <a:r>
              <a:rPr lang="en-US" sz="2937">
                <a:solidFill>
                  <a:srgbClr val="000000"/>
                </a:solidFill>
                <a:latin typeface="Baskerville Display PT"/>
                <a:ea typeface="Baskerville Display PT"/>
                <a:cs typeface="Baskerville Display PT"/>
                <a:sym typeface="Baskerville Display PT"/>
              </a:rPr>
              <a:t>Cake &amp; Bakery Boxes</a:t>
            </a:r>
          </a:p>
        </p:txBody>
      </p:sp>
      <p:sp>
        <p:nvSpPr>
          <p:cNvPr id="8" name="TextBox 8"/>
          <p:cNvSpPr txBox="1"/>
          <p:nvPr/>
        </p:nvSpPr>
        <p:spPr>
          <a:xfrm>
            <a:off x="6644846" y="7094318"/>
            <a:ext cx="4998308" cy="935387"/>
          </a:xfrm>
          <a:prstGeom prst="rect">
            <a:avLst/>
          </a:prstGeom>
        </p:spPr>
        <p:txBody>
          <a:bodyPr lIns="0" tIns="0" rIns="0" bIns="0" rtlCol="0" anchor="t">
            <a:spAutoFit/>
          </a:bodyPr>
          <a:lstStyle/>
          <a:p>
            <a:pPr marL="0" lvl="0" indent="0" algn="ctr">
              <a:lnSpc>
                <a:spcPts val="2518"/>
              </a:lnSpc>
            </a:pPr>
            <a:r>
              <a:rPr lang="en-US" sz="1798">
                <a:solidFill>
                  <a:srgbClr val="000000"/>
                </a:solidFill>
                <a:latin typeface="Inter"/>
                <a:ea typeface="Inter"/>
                <a:cs typeface="Inter"/>
                <a:sym typeface="Inter"/>
              </a:rPr>
              <a:t>Elegant cake, pastry, and bakery boxes with window cutouts, gold foil accents, and luxury finishes.</a:t>
            </a:r>
          </a:p>
        </p:txBody>
      </p:sp>
      <p:grpSp>
        <p:nvGrpSpPr>
          <p:cNvPr id="9" name="Group 9"/>
          <p:cNvGrpSpPr/>
          <p:nvPr/>
        </p:nvGrpSpPr>
        <p:grpSpPr>
          <a:xfrm>
            <a:off x="1646538" y="2538632"/>
            <a:ext cx="3762632" cy="3490784"/>
            <a:chOff x="0" y="0"/>
            <a:chExt cx="5016843" cy="4654378"/>
          </a:xfrm>
        </p:grpSpPr>
        <p:pic>
          <p:nvPicPr>
            <p:cNvPr id="10" name="Picture 10"/>
            <p:cNvPicPr>
              <a:picLocks noChangeAspect="1"/>
            </p:cNvPicPr>
            <p:nvPr/>
          </p:nvPicPr>
          <p:blipFill>
            <a:blip r:embed="rId3"/>
            <a:srcRect l="13" r="13"/>
            <a:stretch>
              <a:fillRect/>
            </a:stretch>
          </p:blipFill>
          <p:spPr>
            <a:xfrm>
              <a:off x="0" y="0"/>
              <a:ext cx="5016843" cy="4654378"/>
            </a:xfrm>
            <a:prstGeom prst="rect">
              <a:avLst/>
            </a:prstGeom>
          </p:spPr>
        </p:pic>
      </p:grpSp>
      <p:sp>
        <p:nvSpPr>
          <p:cNvPr id="11" name="TextBox 11"/>
          <p:cNvSpPr txBox="1"/>
          <p:nvPr/>
        </p:nvSpPr>
        <p:spPr>
          <a:xfrm>
            <a:off x="1646538" y="6294691"/>
            <a:ext cx="3762632" cy="496887"/>
          </a:xfrm>
          <a:prstGeom prst="rect">
            <a:avLst/>
          </a:prstGeom>
        </p:spPr>
        <p:txBody>
          <a:bodyPr lIns="0" tIns="0" rIns="0" bIns="0" rtlCol="0" anchor="t">
            <a:spAutoFit/>
          </a:bodyPr>
          <a:lstStyle/>
          <a:p>
            <a:pPr marL="0" lvl="0" indent="0" algn="ctr">
              <a:lnSpc>
                <a:spcPts val="4112"/>
              </a:lnSpc>
            </a:pPr>
            <a:r>
              <a:rPr lang="en-US" sz="2937">
                <a:solidFill>
                  <a:srgbClr val="000000"/>
                </a:solidFill>
                <a:latin typeface="Baskerville Display PT"/>
                <a:ea typeface="Baskerville Display PT"/>
                <a:cs typeface="Baskerville Display PT"/>
                <a:sym typeface="Baskerville Display PT"/>
              </a:rPr>
              <a:t>Burger &amp; Pizza Boxes</a:t>
            </a:r>
          </a:p>
        </p:txBody>
      </p:sp>
      <p:sp>
        <p:nvSpPr>
          <p:cNvPr id="12" name="TextBox 12"/>
          <p:cNvSpPr txBox="1"/>
          <p:nvPr/>
        </p:nvSpPr>
        <p:spPr>
          <a:xfrm>
            <a:off x="1028700" y="7094318"/>
            <a:ext cx="4998308" cy="935387"/>
          </a:xfrm>
          <a:prstGeom prst="rect">
            <a:avLst/>
          </a:prstGeom>
        </p:spPr>
        <p:txBody>
          <a:bodyPr lIns="0" tIns="0" rIns="0" bIns="0" rtlCol="0" anchor="t">
            <a:spAutoFit/>
          </a:bodyPr>
          <a:lstStyle/>
          <a:p>
            <a:pPr marL="0" lvl="0" indent="0" algn="ctr">
              <a:lnSpc>
                <a:spcPts val="2518"/>
              </a:lnSpc>
            </a:pPr>
            <a:r>
              <a:rPr lang="en-US" sz="1798">
                <a:solidFill>
                  <a:srgbClr val="000000"/>
                </a:solidFill>
                <a:latin typeface="Inter"/>
                <a:ea typeface="Inter"/>
                <a:cs typeface="Inter"/>
                <a:sym typeface="Inter"/>
              </a:rPr>
              <a:t>Premium printed paperboard burger and pizza boxes with soft-touch finishes and bold custom branding.</a:t>
            </a:r>
          </a:p>
        </p:txBody>
      </p:sp>
      <p:grpSp>
        <p:nvGrpSpPr>
          <p:cNvPr id="13" name="Group 13"/>
          <p:cNvGrpSpPr/>
          <p:nvPr/>
        </p:nvGrpSpPr>
        <p:grpSpPr>
          <a:xfrm>
            <a:off x="12878830" y="2538632"/>
            <a:ext cx="3762632" cy="3490784"/>
            <a:chOff x="0" y="0"/>
            <a:chExt cx="5016843" cy="4654378"/>
          </a:xfrm>
        </p:grpSpPr>
        <p:pic>
          <p:nvPicPr>
            <p:cNvPr id="14" name="Picture 14"/>
            <p:cNvPicPr>
              <a:picLocks noChangeAspect="1"/>
            </p:cNvPicPr>
            <p:nvPr/>
          </p:nvPicPr>
          <p:blipFill>
            <a:blip r:embed="rId4"/>
            <a:srcRect l="13" r="13"/>
            <a:stretch>
              <a:fillRect/>
            </a:stretch>
          </p:blipFill>
          <p:spPr>
            <a:xfrm>
              <a:off x="0" y="0"/>
              <a:ext cx="5016843" cy="4654378"/>
            </a:xfrm>
            <a:prstGeom prst="rect">
              <a:avLst/>
            </a:prstGeom>
          </p:spPr>
        </p:pic>
      </p:grpSp>
      <p:sp>
        <p:nvSpPr>
          <p:cNvPr id="15" name="TextBox 15"/>
          <p:cNvSpPr txBox="1"/>
          <p:nvPr/>
        </p:nvSpPr>
        <p:spPr>
          <a:xfrm>
            <a:off x="12878830" y="6294691"/>
            <a:ext cx="3762632" cy="496887"/>
          </a:xfrm>
          <a:prstGeom prst="rect">
            <a:avLst/>
          </a:prstGeom>
        </p:spPr>
        <p:txBody>
          <a:bodyPr lIns="0" tIns="0" rIns="0" bIns="0" rtlCol="0" anchor="t">
            <a:spAutoFit/>
          </a:bodyPr>
          <a:lstStyle/>
          <a:p>
            <a:pPr marL="0" lvl="0" indent="0" algn="ctr">
              <a:lnSpc>
                <a:spcPts val="4112"/>
              </a:lnSpc>
            </a:pPr>
            <a:r>
              <a:rPr lang="en-US" sz="2937">
                <a:solidFill>
                  <a:srgbClr val="000000"/>
                </a:solidFill>
                <a:latin typeface="Baskerville Display PT"/>
                <a:ea typeface="Baskerville Display PT"/>
                <a:cs typeface="Baskerville Display PT"/>
                <a:sym typeface="Baskerville Display PT"/>
              </a:rPr>
              <a:t>Takeaway &amp; Meal Boxes</a:t>
            </a:r>
          </a:p>
        </p:txBody>
      </p:sp>
      <p:sp>
        <p:nvSpPr>
          <p:cNvPr id="16" name="TextBox 16"/>
          <p:cNvSpPr txBox="1"/>
          <p:nvPr/>
        </p:nvSpPr>
        <p:spPr>
          <a:xfrm>
            <a:off x="12260992" y="7094318"/>
            <a:ext cx="4998308" cy="935387"/>
          </a:xfrm>
          <a:prstGeom prst="rect">
            <a:avLst/>
          </a:prstGeom>
        </p:spPr>
        <p:txBody>
          <a:bodyPr lIns="0" tIns="0" rIns="0" bIns="0" rtlCol="0" anchor="t">
            <a:spAutoFit/>
          </a:bodyPr>
          <a:lstStyle/>
          <a:p>
            <a:pPr marL="0" lvl="0" indent="0" algn="ctr">
              <a:lnSpc>
                <a:spcPts val="2518"/>
              </a:lnSpc>
            </a:pPr>
            <a:r>
              <a:rPr lang="en-US" sz="1798">
                <a:solidFill>
                  <a:srgbClr val="000000"/>
                </a:solidFill>
                <a:latin typeface="Inter"/>
                <a:ea typeface="Inter"/>
                <a:cs typeface="Inter"/>
                <a:sym typeface="Inter"/>
              </a:rPr>
              <a:t>Sturdy food-grade takeaway and meal boxes with premium printing, grease resistance, and eco-friendly materials.</a:t>
            </a:r>
          </a:p>
        </p:txBody>
      </p:sp>
      <p:sp>
        <p:nvSpPr>
          <p:cNvPr id="17" name="TextBox 17"/>
          <p:cNvSpPr txBox="1"/>
          <p:nvPr/>
        </p:nvSpPr>
        <p:spPr>
          <a:xfrm>
            <a:off x="14800036" y="688975"/>
            <a:ext cx="2459264" cy="306737"/>
          </a:xfrm>
          <a:prstGeom prst="rect">
            <a:avLst/>
          </a:prstGeom>
        </p:spPr>
        <p:txBody>
          <a:bodyPr lIns="0" tIns="0" rIns="0" bIns="0" rtlCol="0" anchor="t">
            <a:spAutoFit/>
          </a:bodyPr>
          <a:lstStyle/>
          <a:p>
            <a:pPr marL="0" lvl="0" indent="0" algn="r">
              <a:lnSpc>
                <a:spcPts val="2518"/>
              </a:lnSpc>
            </a:pPr>
            <a:r>
              <a:rPr lang="en-US" sz="1798">
                <a:solidFill>
                  <a:srgbClr val="000000"/>
                </a:solidFill>
                <a:latin typeface="Inter"/>
                <a:ea typeface="Inter"/>
                <a:cs typeface="Inter"/>
                <a:sym typeface="Inter"/>
              </a:rPr>
              <a:t>ORYX Neopack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AF9F8"/>
        </a:solidFill>
        <a:effectLst/>
      </p:bgPr>
    </p:bg>
    <p:spTree>
      <p:nvGrpSpPr>
        <p:cNvPr id="1" name=""/>
        <p:cNvGrpSpPr/>
        <p:nvPr/>
      </p:nvGrpSpPr>
      <p:grpSpPr>
        <a:xfrm>
          <a:off x="0" y="0"/>
          <a:ext cx="0" cy="0"/>
          <a:chOff x="0" y="0"/>
          <a:chExt cx="0" cy="0"/>
        </a:xfrm>
      </p:grpSpPr>
      <p:sp>
        <p:nvSpPr>
          <p:cNvPr id="2" name="TextBox 2"/>
          <p:cNvSpPr txBox="1"/>
          <p:nvPr/>
        </p:nvSpPr>
        <p:spPr>
          <a:xfrm>
            <a:off x="1028700" y="688975"/>
            <a:ext cx="2459264" cy="306737"/>
          </a:xfrm>
          <a:prstGeom prst="rect">
            <a:avLst/>
          </a:prstGeom>
        </p:spPr>
        <p:txBody>
          <a:bodyPr lIns="0" tIns="0" rIns="0" bIns="0" rtlCol="0" anchor="t">
            <a:spAutoFit/>
          </a:bodyPr>
          <a:lstStyle/>
          <a:p>
            <a:pPr marL="0" lvl="0" indent="0" algn="l">
              <a:lnSpc>
                <a:spcPts val="2518"/>
              </a:lnSpc>
            </a:pPr>
            <a:r>
              <a:rPr lang="en-US" sz="1798">
                <a:solidFill>
                  <a:srgbClr val="000000"/>
                </a:solidFill>
                <a:latin typeface="Inter"/>
                <a:ea typeface="Inter"/>
                <a:cs typeface="Inter"/>
                <a:sym typeface="Inter"/>
              </a:rPr>
              <a:t>Volume 04</a:t>
            </a:r>
          </a:p>
        </p:txBody>
      </p:sp>
      <p:sp>
        <p:nvSpPr>
          <p:cNvPr id="3" name="TextBox 3"/>
          <p:cNvSpPr txBox="1"/>
          <p:nvPr/>
        </p:nvSpPr>
        <p:spPr>
          <a:xfrm>
            <a:off x="1028700" y="9220200"/>
            <a:ext cx="3549890" cy="306737"/>
          </a:xfrm>
          <a:prstGeom prst="rect">
            <a:avLst/>
          </a:prstGeom>
        </p:spPr>
        <p:txBody>
          <a:bodyPr lIns="0" tIns="0" rIns="0" bIns="0" rtlCol="0" anchor="t">
            <a:spAutoFit/>
          </a:bodyPr>
          <a:lstStyle/>
          <a:p>
            <a:pPr marL="0" lvl="0" indent="0" algn="l">
              <a:lnSpc>
                <a:spcPts val="2518"/>
              </a:lnSpc>
            </a:pPr>
            <a:r>
              <a:rPr lang="en-US" sz="1798">
                <a:solidFill>
                  <a:srgbClr val="000000"/>
                </a:solidFill>
                <a:latin typeface="Inter"/>
                <a:ea typeface="Inter"/>
                <a:cs typeface="Inter"/>
                <a:sym typeface="Inter"/>
              </a:rPr>
              <a:t>ORYX Neopack</a:t>
            </a:r>
          </a:p>
        </p:txBody>
      </p:sp>
      <p:sp>
        <p:nvSpPr>
          <p:cNvPr id="4" name="TextBox 4"/>
          <p:cNvSpPr txBox="1"/>
          <p:nvPr/>
        </p:nvSpPr>
        <p:spPr>
          <a:xfrm>
            <a:off x="13481219" y="9220200"/>
            <a:ext cx="3778081" cy="306737"/>
          </a:xfrm>
          <a:prstGeom prst="rect">
            <a:avLst/>
          </a:prstGeom>
        </p:spPr>
        <p:txBody>
          <a:bodyPr lIns="0" tIns="0" rIns="0" bIns="0" rtlCol="0" anchor="t">
            <a:spAutoFit/>
          </a:bodyPr>
          <a:lstStyle/>
          <a:p>
            <a:pPr marL="0" lvl="0" indent="0" algn="r">
              <a:lnSpc>
                <a:spcPts val="2518"/>
              </a:lnSpc>
            </a:pPr>
            <a:r>
              <a:rPr lang="en-US" sz="1798">
                <a:solidFill>
                  <a:srgbClr val="000000"/>
                </a:solidFill>
                <a:latin typeface="Inter"/>
                <a:ea typeface="Inter"/>
                <a:cs typeface="Inter"/>
                <a:sym typeface="Inter"/>
              </a:rPr>
              <a:t>www.oryxneopack.com</a:t>
            </a:r>
          </a:p>
        </p:txBody>
      </p:sp>
      <p:grpSp>
        <p:nvGrpSpPr>
          <p:cNvPr id="5" name="Group 5"/>
          <p:cNvGrpSpPr/>
          <p:nvPr/>
        </p:nvGrpSpPr>
        <p:grpSpPr>
          <a:xfrm>
            <a:off x="7262684" y="2538632"/>
            <a:ext cx="3762632" cy="3490784"/>
            <a:chOff x="0" y="0"/>
            <a:chExt cx="5016843" cy="4654378"/>
          </a:xfrm>
        </p:grpSpPr>
        <p:pic>
          <p:nvPicPr>
            <p:cNvPr id="6" name="Picture 6"/>
            <p:cNvPicPr>
              <a:picLocks noChangeAspect="1"/>
            </p:cNvPicPr>
            <p:nvPr/>
          </p:nvPicPr>
          <p:blipFill>
            <a:blip r:embed="rId2"/>
            <a:srcRect l="13" r="13"/>
            <a:stretch>
              <a:fillRect/>
            </a:stretch>
          </p:blipFill>
          <p:spPr>
            <a:xfrm>
              <a:off x="0" y="0"/>
              <a:ext cx="5016843" cy="4654378"/>
            </a:xfrm>
            <a:prstGeom prst="rect">
              <a:avLst/>
            </a:prstGeom>
          </p:spPr>
        </p:pic>
      </p:grpSp>
      <p:sp>
        <p:nvSpPr>
          <p:cNvPr id="7" name="TextBox 7"/>
          <p:cNvSpPr txBox="1"/>
          <p:nvPr/>
        </p:nvSpPr>
        <p:spPr>
          <a:xfrm>
            <a:off x="7262684" y="6294691"/>
            <a:ext cx="3762632" cy="513931"/>
          </a:xfrm>
          <a:prstGeom prst="rect">
            <a:avLst/>
          </a:prstGeom>
        </p:spPr>
        <p:txBody>
          <a:bodyPr lIns="0" tIns="0" rIns="0" bIns="0" rtlCol="0" anchor="t">
            <a:spAutoFit/>
          </a:bodyPr>
          <a:lstStyle/>
          <a:p>
            <a:pPr marL="0" lvl="0" indent="0" algn="ctr">
              <a:lnSpc>
                <a:spcPts val="4223"/>
              </a:lnSpc>
            </a:pPr>
            <a:r>
              <a:rPr lang="en-US" sz="3016">
                <a:solidFill>
                  <a:srgbClr val="000000"/>
                </a:solidFill>
                <a:latin typeface="Baskerville Display PT"/>
                <a:ea typeface="Baskerville Display PT"/>
                <a:cs typeface="Baskerville Display PT"/>
                <a:sym typeface="Baskerville Display PT"/>
              </a:rPr>
              <a:t>Gift &amp; Rigid Boxes</a:t>
            </a:r>
          </a:p>
        </p:txBody>
      </p:sp>
      <p:sp>
        <p:nvSpPr>
          <p:cNvPr id="8" name="TextBox 8"/>
          <p:cNvSpPr txBox="1"/>
          <p:nvPr/>
        </p:nvSpPr>
        <p:spPr>
          <a:xfrm>
            <a:off x="6644846" y="7094318"/>
            <a:ext cx="4998308" cy="935387"/>
          </a:xfrm>
          <a:prstGeom prst="rect">
            <a:avLst/>
          </a:prstGeom>
        </p:spPr>
        <p:txBody>
          <a:bodyPr lIns="0" tIns="0" rIns="0" bIns="0" rtlCol="0" anchor="t">
            <a:spAutoFit/>
          </a:bodyPr>
          <a:lstStyle/>
          <a:p>
            <a:pPr marL="0" lvl="0" indent="0" algn="ctr">
              <a:lnSpc>
                <a:spcPts val="2518"/>
              </a:lnSpc>
            </a:pPr>
            <a:r>
              <a:rPr lang="en-US" sz="1798">
                <a:solidFill>
                  <a:srgbClr val="000000"/>
                </a:solidFill>
                <a:latin typeface="Inter"/>
                <a:ea typeface="Inter"/>
                <a:cs typeface="Inter"/>
                <a:sym typeface="Inter"/>
              </a:rPr>
              <a:t>Magnetic rigid boxes, gift boxes, and folding cartons with spot UV, velvet inserts, and bespoke finishes.</a:t>
            </a:r>
          </a:p>
        </p:txBody>
      </p:sp>
      <p:grpSp>
        <p:nvGrpSpPr>
          <p:cNvPr id="9" name="Group 9"/>
          <p:cNvGrpSpPr/>
          <p:nvPr/>
        </p:nvGrpSpPr>
        <p:grpSpPr>
          <a:xfrm>
            <a:off x="1646538" y="2538632"/>
            <a:ext cx="3762632" cy="3490784"/>
            <a:chOff x="0" y="0"/>
            <a:chExt cx="5016843" cy="4654378"/>
          </a:xfrm>
        </p:grpSpPr>
        <p:pic>
          <p:nvPicPr>
            <p:cNvPr id="10" name="Picture 10"/>
            <p:cNvPicPr>
              <a:picLocks noChangeAspect="1"/>
            </p:cNvPicPr>
            <p:nvPr/>
          </p:nvPicPr>
          <p:blipFill>
            <a:blip r:embed="rId3"/>
            <a:srcRect l="13" r="13"/>
            <a:stretch>
              <a:fillRect/>
            </a:stretch>
          </p:blipFill>
          <p:spPr>
            <a:xfrm>
              <a:off x="0" y="0"/>
              <a:ext cx="5016843" cy="4654378"/>
            </a:xfrm>
            <a:prstGeom prst="rect">
              <a:avLst/>
            </a:prstGeom>
          </p:spPr>
        </p:pic>
      </p:grpSp>
      <p:sp>
        <p:nvSpPr>
          <p:cNvPr id="11" name="TextBox 11"/>
          <p:cNvSpPr txBox="1"/>
          <p:nvPr/>
        </p:nvSpPr>
        <p:spPr>
          <a:xfrm>
            <a:off x="1646538" y="6294691"/>
            <a:ext cx="3762632" cy="513931"/>
          </a:xfrm>
          <a:prstGeom prst="rect">
            <a:avLst/>
          </a:prstGeom>
        </p:spPr>
        <p:txBody>
          <a:bodyPr lIns="0" tIns="0" rIns="0" bIns="0" rtlCol="0" anchor="t">
            <a:spAutoFit/>
          </a:bodyPr>
          <a:lstStyle/>
          <a:p>
            <a:pPr marL="0" lvl="0" indent="0" algn="ctr">
              <a:lnSpc>
                <a:spcPts val="4223"/>
              </a:lnSpc>
            </a:pPr>
            <a:r>
              <a:rPr lang="en-US" sz="3016">
                <a:solidFill>
                  <a:srgbClr val="000000"/>
                </a:solidFill>
                <a:latin typeface="Baskerville Display PT"/>
                <a:ea typeface="Baskerville Display PT"/>
                <a:cs typeface="Baskerville Display PT"/>
                <a:sym typeface="Baskerville Display PT"/>
              </a:rPr>
              <a:t>Shopping Bags</a:t>
            </a:r>
          </a:p>
        </p:txBody>
      </p:sp>
      <p:sp>
        <p:nvSpPr>
          <p:cNvPr id="12" name="TextBox 12"/>
          <p:cNvSpPr txBox="1"/>
          <p:nvPr/>
        </p:nvSpPr>
        <p:spPr>
          <a:xfrm>
            <a:off x="1028700" y="7094318"/>
            <a:ext cx="4998308" cy="935387"/>
          </a:xfrm>
          <a:prstGeom prst="rect">
            <a:avLst/>
          </a:prstGeom>
        </p:spPr>
        <p:txBody>
          <a:bodyPr lIns="0" tIns="0" rIns="0" bIns="0" rtlCol="0" anchor="t">
            <a:spAutoFit/>
          </a:bodyPr>
          <a:lstStyle/>
          <a:p>
            <a:pPr marL="0" lvl="0" indent="0" algn="ctr">
              <a:lnSpc>
                <a:spcPts val="2518"/>
              </a:lnSpc>
            </a:pPr>
            <a:r>
              <a:rPr lang="en-US" sz="1798">
                <a:solidFill>
                  <a:srgbClr val="000000"/>
                </a:solidFill>
                <a:latin typeface="Inter"/>
                <a:ea typeface="Inter"/>
                <a:cs typeface="Inter"/>
                <a:sym typeface="Inter"/>
              </a:rPr>
              <a:t>Luxury paper shopping bags with foil stamping, embossing, and premium ribbon handles for high-end retail.</a:t>
            </a:r>
          </a:p>
        </p:txBody>
      </p:sp>
      <p:grpSp>
        <p:nvGrpSpPr>
          <p:cNvPr id="13" name="Group 13"/>
          <p:cNvGrpSpPr/>
          <p:nvPr/>
        </p:nvGrpSpPr>
        <p:grpSpPr>
          <a:xfrm>
            <a:off x="12878830" y="2538632"/>
            <a:ext cx="3762632" cy="3490784"/>
            <a:chOff x="0" y="0"/>
            <a:chExt cx="5016843" cy="4654378"/>
          </a:xfrm>
        </p:grpSpPr>
        <p:pic>
          <p:nvPicPr>
            <p:cNvPr id="14" name="Picture 14"/>
            <p:cNvPicPr>
              <a:picLocks noChangeAspect="1"/>
            </p:cNvPicPr>
            <p:nvPr/>
          </p:nvPicPr>
          <p:blipFill>
            <a:blip r:embed="rId4"/>
            <a:srcRect l="13" r="13"/>
            <a:stretch>
              <a:fillRect/>
            </a:stretch>
          </p:blipFill>
          <p:spPr>
            <a:xfrm>
              <a:off x="0" y="0"/>
              <a:ext cx="5016843" cy="4654378"/>
            </a:xfrm>
            <a:prstGeom prst="rect">
              <a:avLst/>
            </a:prstGeom>
          </p:spPr>
        </p:pic>
      </p:grpSp>
      <p:sp>
        <p:nvSpPr>
          <p:cNvPr id="15" name="TextBox 15"/>
          <p:cNvSpPr txBox="1"/>
          <p:nvPr/>
        </p:nvSpPr>
        <p:spPr>
          <a:xfrm>
            <a:off x="12878830" y="6294691"/>
            <a:ext cx="3762632" cy="513931"/>
          </a:xfrm>
          <a:prstGeom prst="rect">
            <a:avLst/>
          </a:prstGeom>
        </p:spPr>
        <p:txBody>
          <a:bodyPr lIns="0" tIns="0" rIns="0" bIns="0" rtlCol="0" anchor="t">
            <a:spAutoFit/>
          </a:bodyPr>
          <a:lstStyle/>
          <a:p>
            <a:pPr marL="0" lvl="0" indent="0" algn="ctr">
              <a:lnSpc>
                <a:spcPts val="4223"/>
              </a:lnSpc>
            </a:pPr>
            <a:r>
              <a:rPr lang="en-US" sz="3016">
                <a:solidFill>
                  <a:srgbClr val="000000"/>
                </a:solidFill>
                <a:latin typeface="Baskerville Display PT"/>
                <a:ea typeface="Baskerville Display PT"/>
                <a:cs typeface="Baskerville Display PT"/>
                <a:sym typeface="Baskerville Display PT"/>
              </a:rPr>
              <a:t>Paper Sleeves &amp; Kraft</a:t>
            </a:r>
          </a:p>
        </p:txBody>
      </p:sp>
      <p:sp>
        <p:nvSpPr>
          <p:cNvPr id="16" name="TextBox 16"/>
          <p:cNvSpPr txBox="1"/>
          <p:nvPr/>
        </p:nvSpPr>
        <p:spPr>
          <a:xfrm>
            <a:off x="12260992" y="7094318"/>
            <a:ext cx="4998308" cy="935387"/>
          </a:xfrm>
          <a:prstGeom prst="rect">
            <a:avLst/>
          </a:prstGeom>
        </p:spPr>
        <p:txBody>
          <a:bodyPr lIns="0" tIns="0" rIns="0" bIns="0" rtlCol="0" anchor="t">
            <a:spAutoFit/>
          </a:bodyPr>
          <a:lstStyle/>
          <a:p>
            <a:pPr marL="0" lvl="0" indent="0" algn="ctr">
              <a:lnSpc>
                <a:spcPts val="2518"/>
              </a:lnSpc>
            </a:pPr>
            <a:r>
              <a:rPr lang="en-US" sz="1798">
                <a:solidFill>
                  <a:srgbClr val="000000"/>
                </a:solidFill>
                <a:latin typeface="Inter"/>
                <a:ea typeface="Inter"/>
                <a:cs typeface="Inter"/>
                <a:sym typeface="Inter"/>
              </a:rPr>
              <a:t>Premium kraft and eco-friendly paper sleeves with textured surfaces and sustainable packaging options.</a:t>
            </a:r>
          </a:p>
        </p:txBody>
      </p:sp>
      <p:sp>
        <p:nvSpPr>
          <p:cNvPr id="17" name="TextBox 17"/>
          <p:cNvSpPr txBox="1"/>
          <p:nvPr/>
        </p:nvSpPr>
        <p:spPr>
          <a:xfrm>
            <a:off x="14800036" y="688975"/>
            <a:ext cx="2459264" cy="306737"/>
          </a:xfrm>
          <a:prstGeom prst="rect">
            <a:avLst/>
          </a:prstGeom>
        </p:spPr>
        <p:txBody>
          <a:bodyPr lIns="0" tIns="0" rIns="0" bIns="0" rtlCol="0" anchor="t">
            <a:spAutoFit/>
          </a:bodyPr>
          <a:lstStyle/>
          <a:p>
            <a:pPr marL="0" lvl="0" indent="0" algn="r">
              <a:lnSpc>
                <a:spcPts val="2518"/>
              </a:lnSpc>
            </a:pPr>
            <a:r>
              <a:rPr lang="en-US" sz="1798">
                <a:solidFill>
                  <a:srgbClr val="000000"/>
                </a:solidFill>
                <a:latin typeface="Inter"/>
                <a:ea typeface="Inter"/>
                <a:cs typeface="Inter"/>
                <a:sym typeface="Inter"/>
              </a:rPr>
              <a:t>Collection 2023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AF9F8"/>
        </a:solidFill>
        <a:effectLst/>
      </p:bgPr>
    </p:bg>
    <p:spTree>
      <p:nvGrpSpPr>
        <p:cNvPr id="1" name=""/>
        <p:cNvGrpSpPr/>
        <p:nvPr/>
      </p:nvGrpSpPr>
      <p:grpSpPr>
        <a:xfrm>
          <a:off x="0" y="0"/>
          <a:ext cx="0" cy="0"/>
          <a:chOff x="0" y="0"/>
          <a:chExt cx="0" cy="0"/>
        </a:xfrm>
      </p:grpSpPr>
      <p:grpSp>
        <p:nvGrpSpPr>
          <p:cNvPr id="2" name="Group 2"/>
          <p:cNvGrpSpPr/>
          <p:nvPr/>
        </p:nvGrpSpPr>
        <p:grpSpPr>
          <a:xfrm>
            <a:off x="-1244961" y="2209543"/>
            <a:ext cx="5105086" cy="5867915"/>
            <a:chOff x="0" y="0"/>
            <a:chExt cx="6806781" cy="7823886"/>
          </a:xfrm>
        </p:grpSpPr>
        <p:pic>
          <p:nvPicPr>
            <p:cNvPr id="3" name="Picture 3"/>
            <p:cNvPicPr>
              <a:picLocks noChangeAspect="1"/>
            </p:cNvPicPr>
            <p:nvPr/>
          </p:nvPicPr>
          <p:blipFill>
            <a:blip r:embed="rId2"/>
            <a:srcRect/>
            <a:stretch>
              <a:fillRect/>
            </a:stretch>
          </p:blipFill>
          <p:spPr>
            <a:xfrm>
              <a:off x="0" y="0"/>
              <a:ext cx="6806781" cy="7823886"/>
            </a:xfrm>
            <a:prstGeom prst="rect">
              <a:avLst/>
            </a:prstGeom>
          </p:spPr>
        </p:pic>
      </p:grpSp>
      <p:grpSp>
        <p:nvGrpSpPr>
          <p:cNvPr id="4" name="Group 4"/>
          <p:cNvGrpSpPr/>
          <p:nvPr/>
        </p:nvGrpSpPr>
        <p:grpSpPr>
          <a:xfrm>
            <a:off x="4532140" y="2209543"/>
            <a:ext cx="5105086" cy="5867915"/>
            <a:chOff x="0" y="0"/>
            <a:chExt cx="6806781" cy="7823886"/>
          </a:xfrm>
        </p:grpSpPr>
        <p:pic>
          <p:nvPicPr>
            <p:cNvPr id="5" name="Picture 5"/>
            <p:cNvPicPr>
              <a:picLocks noChangeAspect="1"/>
            </p:cNvPicPr>
            <p:nvPr/>
          </p:nvPicPr>
          <p:blipFill>
            <a:blip r:embed="rId3"/>
            <a:srcRect/>
            <a:stretch>
              <a:fillRect/>
            </a:stretch>
          </p:blipFill>
          <p:spPr>
            <a:xfrm>
              <a:off x="0" y="0"/>
              <a:ext cx="6806781" cy="7823886"/>
            </a:xfrm>
            <a:prstGeom prst="rect">
              <a:avLst/>
            </a:prstGeom>
          </p:spPr>
        </p:pic>
      </p:grpSp>
      <p:sp>
        <p:nvSpPr>
          <p:cNvPr id="6" name="TextBox 6"/>
          <p:cNvSpPr txBox="1"/>
          <p:nvPr/>
        </p:nvSpPr>
        <p:spPr>
          <a:xfrm>
            <a:off x="1028700" y="688975"/>
            <a:ext cx="2459264" cy="306737"/>
          </a:xfrm>
          <a:prstGeom prst="rect">
            <a:avLst/>
          </a:prstGeom>
        </p:spPr>
        <p:txBody>
          <a:bodyPr lIns="0" tIns="0" rIns="0" bIns="0" rtlCol="0" anchor="t">
            <a:spAutoFit/>
          </a:bodyPr>
          <a:lstStyle/>
          <a:p>
            <a:pPr marL="0" lvl="0" indent="0" algn="l">
              <a:lnSpc>
                <a:spcPts val="2518"/>
              </a:lnSpc>
            </a:pPr>
            <a:r>
              <a:rPr lang="en-US" sz="1798">
                <a:solidFill>
                  <a:srgbClr val="000000"/>
                </a:solidFill>
                <a:latin typeface="Inter"/>
                <a:ea typeface="Inter"/>
                <a:cs typeface="Inter"/>
                <a:sym typeface="Inter"/>
              </a:rPr>
              <a:t>Volume 05</a:t>
            </a:r>
          </a:p>
        </p:txBody>
      </p:sp>
      <p:sp>
        <p:nvSpPr>
          <p:cNvPr id="7" name="TextBox 7"/>
          <p:cNvSpPr txBox="1"/>
          <p:nvPr/>
        </p:nvSpPr>
        <p:spPr>
          <a:xfrm>
            <a:off x="1028700" y="9220200"/>
            <a:ext cx="3549890" cy="306737"/>
          </a:xfrm>
          <a:prstGeom prst="rect">
            <a:avLst/>
          </a:prstGeom>
        </p:spPr>
        <p:txBody>
          <a:bodyPr lIns="0" tIns="0" rIns="0" bIns="0" rtlCol="0" anchor="t">
            <a:spAutoFit/>
          </a:bodyPr>
          <a:lstStyle/>
          <a:p>
            <a:pPr marL="0" lvl="0" indent="0" algn="l">
              <a:lnSpc>
                <a:spcPts val="2518"/>
              </a:lnSpc>
            </a:pPr>
            <a:r>
              <a:rPr lang="en-US" sz="1798">
                <a:solidFill>
                  <a:srgbClr val="000000"/>
                </a:solidFill>
                <a:latin typeface="Inter"/>
                <a:ea typeface="Inter"/>
                <a:cs typeface="Inter"/>
                <a:sym typeface="Inter"/>
              </a:rPr>
              <a:t>ORYX Neopack</a:t>
            </a:r>
          </a:p>
        </p:txBody>
      </p:sp>
      <p:sp>
        <p:nvSpPr>
          <p:cNvPr id="8" name="TextBox 8"/>
          <p:cNvSpPr txBox="1"/>
          <p:nvPr/>
        </p:nvSpPr>
        <p:spPr>
          <a:xfrm>
            <a:off x="13481219" y="9220200"/>
            <a:ext cx="3778081" cy="306737"/>
          </a:xfrm>
          <a:prstGeom prst="rect">
            <a:avLst/>
          </a:prstGeom>
        </p:spPr>
        <p:txBody>
          <a:bodyPr lIns="0" tIns="0" rIns="0" bIns="0" rtlCol="0" anchor="t">
            <a:spAutoFit/>
          </a:bodyPr>
          <a:lstStyle/>
          <a:p>
            <a:pPr marL="0" lvl="0" indent="0" algn="r">
              <a:lnSpc>
                <a:spcPts val="2518"/>
              </a:lnSpc>
            </a:pPr>
            <a:r>
              <a:rPr lang="en-US" sz="1798">
                <a:solidFill>
                  <a:srgbClr val="000000"/>
                </a:solidFill>
                <a:latin typeface="Inter"/>
                <a:ea typeface="Inter"/>
                <a:cs typeface="Inter"/>
                <a:sym typeface="Inter"/>
              </a:rPr>
              <a:t>www.oryxneopack.com</a:t>
            </a:r>
          </a:p>
        </p:txBody>
      </p:sp>
      <p:sp>
        <p:nvSpPr>
          <p:cNvPr id="9" name="TextBox 9"/>
          <p:cNvSpPr txBox="1"/>
          <p:nvPr/>
        </p:nvSpPr>
        <p:spPr>
          <a:xfrm>
            <a:off x="11416276" y="3061552"/>
            <a:ext cx="5843024" cy="1250512"/>
          </a:xfrm>
          <a:prstGeom prst="rect">
            <a:avLst/>
          </a:prstGeom>
        </p:spPr>
        <p:txBody>
          <a:bodyPr lIns="0" tIns="0" rIns="0" bIns="0" rtlCol="0" anchor="t">
            <a:spAutoFit/>
          </a:bodyPr>
          <a:lstStyle/>
          <a:p>
            <a:pPr marL="0" lvl="0" indent="0" algn="l">
              <a:lnSpc>
                <a:spcPts val="5099"/>
              </a:lnSpc>
            </a:pPr>
            <a:r>
              <a:rPr lang="en-US" sz="3642" i="1">
                <a:solidFill>
                  <a:srgbClr val="000000"/>
                </a:solidFill>
                <a:latin typeface="Baskerville Display PT Italics"/>
                <a:ea typeface="Baskerville Display PT Italics"/>
                <a:cs typeface="Baskerville Display PT Italics"/>
                <a:sym typeface="Baskerville Display PT Italics"/>
              </a:rPr>
              <a:t>Luxury Perfume</a:t>
            </a:r>
          </a:p>
          <a:p>
            <a:pPr marL="0" lvl="0" indent="0" algn="l">
              <a:lnSpc>
                <a:spcPts val="5099"/>
              </a:lnSpc>
            </a:pPr>
            <a:r>
              <a:rPr lang="en-US" sz="3642" i="1">
                <a:solidFill>
                  <a:srgbClr val="000000"/>
                </a:solidFill>
                <a:latin typeface="Baskerville Display PT Italics"/>
                <a:ea typeface="Baskerville Display PT Italics"/>
                <a:cs typeface="Baskerville Display PT Italics"/>
                <a:sym typeface="Baskerville Display PT Italics"/>
              </a:rPr>
              <a:t>&amp; Cosmetic Boxes</a:t>
            </a:r>
          </a:p>
        </p:txBody>
      </p:sp>
      <p:sp>
        <p:nvSpPr>
          <p:cNvPr id="10" name="TextBox 10"/>
          <p:cNvSpPr txBox="1"/>
          <p:nvPr/>
        </p:nvSpPr>
        <p:spPr>
          <a:xfrm>
            <a:off x="11416276" y="4482019"/>
            <a:ext cx="4869471" cy="514376"/>
          </a:xfrm>
          <a:prstGeom prst="rect">
            <a:avLst/>
          </a:prstGeom>
        </p:spPr>
        <p:txBody>
          <a:bodyPr lIns="0" tIns="0" rIns="0" bIns="0" rtlCol="0" anchor="t">
            <a:spAutoFit/>
          </a:bodyPr>
          <a:lstStyle/>
          <a:p>
            <a:pPr marL="0" lvl="0" indent="0" algn="l">
              <a:lnSpc>
                <a:spcPts val="4223"/>
              </a:lnSpc>
            </a:pPr>
            <a:r>
              <a:rPr lang="en-US" sz="3016">
                <a:solidFill>
                  <a:srgbClr val="000000"/>
                </a:solidFill>
                <a:latin typeface="Baskerville Display PT"/>
                <a:ea typeface="Baskerville Display PT"/>
                <a:cs typeface="Baskerville Display PT"/>
                <a:sym typeface="Baskerville Display PT"/>
              </a:rPr>
              <a:t>Premium Beauty Packaging</a:t>
            </a:r>
          </a:p>
        </p:txBody>
      </p:sp>
      <p:sp>
        <p:nvSpPr>
          <p:cNvPr id="11" name="TextBox 11"/>
          <p:cNvSpPr txBox="1"/>
          <p:nvPr/>
        </p:nvSpPr>
        <p:spPr>
          <a:xfrm>
            <a:off x="11416276" y="5594768"/>
            <a:ext cx="5436627" cy="1249712"/>
          </a:xfrm>
          <a:prstGeom prst="rect">
            <a:avLst/>
          </a:prstGeom>
        </p:spPr>
        <p:txBody>
          <a:bodyPr lIns="0" tIns="0" rIns="0" bIns="0" rtlCol="0" anchor="t">
            <a:spAutoFit/>
          </a:bodyPr>
          <a:lstStyle/>
          <a:p>
            <a:pPr marL="0" lvl="0" indent="0" algn="l">
              <a:lnSpc>
                <a:spcPts val="2518"/>
              </a:lnSpc>
            </a:pPr>
            <a:r>
              <a:rPr lang="en-US" sz="1798">
                <a:solidFill>
                  <a:srgbClr val="000000"/>
                </a:solidFill>
                <a:latin typeface="Inter"/>
                <a:ea typeface="Inter"/>
                <a:cs typeface="Inter"/>
                <a:sym typeface="Inter"/>
              </a:rPr>
              <a:t>Exquisite perfume boxes, cosmetic packaging, and skincare gift sets crafted with foil stamping, velvet inserts, and magnetic closures — engineered to embody luxury brand standards.</a:t>
            </a:r>
          </a:p>
        </p:txBody>
      </p:sp>
      <p:sp>
        <p:nvSpPr>
          <p:cNvPr id="12" name="TextBox 12"/>
          <p:cNvSpPr txBox="1"/>
          <p:nvPr/>
        </p:nvSpPr>
        <p:spPr>
          <a:xfrm>
            <a:off x="14800036" y="688975"/>
            <a:ext cx="2459264" cy="306737"/>
          </a:xfrm>
          <a:prstGeom prst="rect">
            <a:avLst/>
          </a:prstGeom>
        </p:spPr>
        <p:txBody>
          <a:bodyPr lIns="0" tIns="0" rIns="0" bIns="0" rtlCol="0" anchor="t">
            <a:spAutoFit/>
          </a:bodyPr>
          <a:lstStyle/>
          <a:p>
            <a:pPr marL="0" lvl="0" indent="0" algn="r">
              <a:lnSpc>
                <a:spcPts val="2518"/>
              </a:lnSpc>
            </a:pPr>
            <a:r>
              <a:rPr lang="en-US" sz="1798">
                <a:solidFill>
                  <a:srgbClr val="000000"/>
                </a:solidFill>
                <a:latin typeface="Inter"/>
                <a:ea typeface="Inter"/>
                <a:cs typeface="Inter"/>
                <a:sym typeface="Inter"/>
              </a:rPr>
              <a:t>ORYX Neopack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AF9F8"/>
        </a:solidFill>
        <a:effectLst/>
      </p:bgPr>
    </p:bg>
    <p:spTree>
      <p:nvGrpSpPr>
        <p:cNvPr id="1" name=""/>
        <p:cNvGrpSpPr/>
        <p:nvPr/>
      </p:nvGrpSpPr>
      <p:grpSpPr>
        <a:xfrm>
          <a:off x="0" y="0"/>
          <a:ext cx="0" cy="0"/>
          <a:chOff x="0" y="0"/>
          <a:chExt cx="0" cy="0"/>
        </a:xfrm>
      </p:grpSpPr>
      <p:grpSp>
        <p:nvGrpSpPr>
          <p:cNvPr id="2" name="Group 2"/>
          <p:cNvGrpSpPr/>
          <p:nvPr/>
        </p:nvGrpSpPr>
        <p:grpSpPr>
          <a:xfrm>
            <a:off x="-1244961" y="2209543"/>
            <a:ext cx="5105086" cy="5867915"/>
            <a:chOff x="0" y="0"/>
            <a:chExt cx="6806781" cy="7823886"/>
          </a:xfrm>
        </p:grpSpPr>
        <p:pic>
          <p:nvPicPr>
            <p:cNvPr id="3" name="Picture 3"/>
            <p:cNvPicPr>
              <a:picLocks noChangeAspect="1"/>
            </p:cNvPicPr>
            <p:nvPr/>
          </p:nvPicPr>
          <p:blipFill>
            <a:blip r:embed="rId2"/>
            <a:srcRect/>
            <a:stretch>
              <a:fillRect/>
            </a:stretch>
          </p:blipFill>
          <p:spPr>
            <a:xfrm>
              <a:off x="0" y="0"/>
              <a:ext cx="6806781" cy="7823886"/>
            </a:xfrm>
            <a:prstGeom prst="rect">
              <a:avLst/>
            </a:prstGeom>
          </p:spPr>
        </p:pic>
      </p:grpSp>
      <p:grpSp>
        <p:nvGrpSpPr>
          <p:cNvPr id="4" name="Group 4"/>
          <p:cNvGrpSpPr/>
          <p:nvPr/>
        </p:nvGrpSpPr>
        <p:grpSpPr>
          <a:xfrm>
            <a:off x="4532140" y="2209543"/>
            <a:ext cx="5105086" cy="5867915"/>
            <a:chOff x="0" y="0"/>
            <a:chExt cx="6806781" cy="7823886"/>
          </a:xfrm>
        </p:grpSpPr>
        <p:pic>
          <p:nvPicPr>
            <p:cNvPr id="5" name="Picture 5"/>
            <p:cNvPicPr>
              <a:picLocks noChangeAspect="1"/>
            </p:cNvPicPr>
            <p:nvPr/>
          </p:nvPicPr>
          <p:blipFill>
            <a:blip r:embed="rId3"/>
            <a:srcRect/>
            <a:stretch>
              <a:fillRect/>
            </a:stretch>
          </p:blipFill>
          <p:spPr>
            <a:xfrm>
              <a:off x="0" y="0"/>
              <a:ext cx="6806781" cy="7823886"/>
            </a:xfrm>
            <a:prstGeom prst="rect">
              <a:avLst/>
            </a:prstGeom>
          </p:spPr>
        </p:pic>
      </p:grpSp>
      <p:sp>
        <p:nvSpPr>
          <p:cNvPr id="6" name="TextBox 6"/>
          <p:cNvSpPr txBox="1"/>
          <p:nvPr/>
        </p:nvSpPr>
        <p:spPr>
          <a:xfrm>
            <a:off x="1028700" y="688975"/>
            <a:ext cx="2459264" cy="306737"/>
          </a:xfrm>
          <a:prstGeom prst="rect">
            <a:avLst/>
          </a:prstGeom>
        </p:spPr>
        <p:txBody>
          <a:bodyPr lIns="0" tIns="0" rIns="0" bIns="0" rtlCol="0" anchor="t">
            <a:spAutoFit/>
          </a:bodyPr>
          <a:lstStyle/>
          <a:p>
            <a:pPr marL="0" lvl="0" indent="0" algn="l">
              <a:lnSpc>
                <a:spcPts val="2518"/>
              </a:lnSpc>
            </a:pPr>
            <a:r>
              <a:rPr lang="en-US" sz="1798">
                <a:solidFill>
                  <a:srgbClr val="000000"/>
                </a:solidFill>
                <a:latin typeface="Inter"/>
                <a:ea typeface="Inter"/>
                <a:cs typeface="Inter"/>
                <a:sym typeface="Inter"/>
              </a:rPr>
              <a:t>Volume 06</a:t>
            </a:r>
          </a:p>
        </p:txBody>
      </p:sp>
      <p:sp>
        <p:nvSpPr>
          <p:cNvPr id="7" name="TextBox 7"/>
          <p:cNvSpPr txBox="1"/>
          <p:nvPr/>
        </p:nvSpPr>
        <p:spPr>
          <a:xfrm>
            <a:off x="1028700" y="9220200"/>
            <a:ext cx="3549890" cy="306737"/>
          </a:xfrm>
          <a:prstGeom prst="rect">
            <a:avLst/>
          </a:prstGeom>
        </p:spPr>
        <p:txBody>
          <a:bodyPr lIns="0" tIns="0" rIns="0" bIns="0" rtlCol="0" anchor="t">
            <a:spAutoFit/>
          </a:bodyPr>
          <a:lstStyle/>
          <a:p>
            <a:pPr marL="0" lvl="0" indent="0" algn="l">
              <a:lnSpc>
                <a:spcPts val="2518"/>
              </a:lnSpc>
            </a:pPr>
            <a:r>
              <a:rPr lang="en-US" sz="1798">
                <a:solidFill>
                  <a:srgbClr val="000000"/>
                </a:solidFill>
                <a:latin typeface="Inter"/>
                <a:ea typeface="Inter"/>
                <a:cs typeface="Inter"/>
                <a:sym typeface="Inter"/>
              </a:rPr>
              <a:t>ORYX Neopack</a:t>
            </a:r>
          </a:p>
        </p:txBody>
      </p:sp>
      <p:sp>
        <p:nvSpPr>
          <p:cNvPr id="8" name="TextBox 8"/>
          <p:cNvSpPr txBox="1"/>
          <p:nvPr/>
        </p:nvSpPr>
        <p:spPr>
          <a:xfrm>
            <a:off x="13481219" y="9220200"/>
            <a:ext cx="3778081" cy="306737"/>
          </a:xfrm>
          <a:prstGeom prst="rect">
            <a:avLst/>
          </a:prstGeom>
        </p:spPr>
        <p:txBody>
          <a:bodyPr lIns="0" tIns="0" rIns="0" bIns="0" rtlCol="0" anchor="t">
            <a:spAutoFit/>
          </a:bodyPr>
          <a:lstStyle/>
          <a:p>
            <a:pPr marL="0" lvl="0" indent="0" algn="r">
              <a:lnSpc>
                <a:spcPts val="2518"/>
              </a:lnSpc>
            </a:pPr>
            <a:r>
              <a:rPr lang="en-US" sz="1798">
                <a:solidFill>
                  <a:srgbClr val="000000"/>
                </a:solidFill>
                <a:latin typeface="Inter"/>
                <a:ea typeface="Inter"/>
                <a:cs typeface="Inter"/>
                <a:sym typeface="Inter"/>
              </a:rPr>
              <a:t>www.oryxneopack.com</a:t>
            </a:r>
          </a:p>
        </p:txBody>
      </p:sp>
      <p:sp>
        <p:nvSpPr>
          <p:cNvPr id="9" name="TextBox 9"/>
          <p:cNvSpPr txBox="1"/>
          <p:nvPr/>
        </p:nvSpPr>
        <p:spPr>
          <a:xfrm>
            <a:off x="11416276" y="3042502"/>
            <a:ext cx="5843024" cy="681171"/>
          </a:xfrm>
          <a:prstGeom prst="rect">
            <a:avLst/>
          </a:prstGeom>
        </p:spPr>
        <p:txBody>
          <a:bodyPr lIns="0" tIns="0" rIns="0" bIns="0" rtlCol="0" anchor="t">
            <a:spAutoFit/>
          </a:bodyPr>
          <a:lstStyle/>
          <a:p>
            <a:pPr marL="0" lvl="0" indent="0" algn="l">
              <a:lnSpc>
                <a:spcPts val="5505"/>
              </a:lnSpc>
            </a:pPr>
            <a:r>
              <a:rPr lang="en-US" sz="3932" i="1">
                <a:solidFill>
                  <a:srgbClr val="000000"/>
                </a:solidFill>
                <a:latin typeface="Baskerville Display PT Italics"/>
                <a:ea typeface="Baskerville Display PT Italics"/>
                <a:cs typeface="Baskerville Display PT Italics"/>
                <a:sym typeface="Baskerville Display PT Italics"/>
              </a:rPr>
              <a:t>Premium Chocolate Packaging</a:t>
            </a:r>
          </a:p>
        </p:txBody>
      </p:sp>
      <p:sp>
        <p:nvSpPr>
          <p:cNvPr id="10" name="TextBox 10"/>
          <p:cNvSpPr txBox="1"/>
          <p:nvPr/>
        </p:nvSpPr>
        <p:spPr>
          <a:xfrm>
            <a:off x="11416276" y="4482019"/>
            <a:ext cx="4869471" cy="514376"/>
          </a:xfrm>
          <a:prstGeom prst="rect">
            <a:avLst/>
          </a:prstGeom>
        </p:spPr>
        <p:txBody>
          <a:bodyPr lIns="0" tIns="0" rIns="0" bIns="0" rtlCol="0" anchor="t">
            <a:spAutoFit/>
          </a:bodyPr>
          <a:lstStyle/>
          <a:p>
            <a:pPr marL="0" lvl="0" indent="0" algn="l">
              <a:lnSpc>
                <a:spcPts val="4223"/>
              </a:lnSpc>
            </a:pPr>
            <a:r>
              <a:rPr lang="en-US" sz="3016">
                <a:solidFill>
                  <a:srgbClr val="000000"/>
                </a:solidFill>
                <a:latin typeface="Baskerville Display PT"/>
                <a:ea typeface="Baskerville Display PT"/>
                <a:cs typeface="Baskerville Display PT"/>
                <a:sym typeface="Baskerville Display PT"/>
              </a:rPr>
              <a:t>Confectionery Collection</a:t>
            </a:r>
          </a:p>
        </p:txBody>
      </p:sp>
      <p:sp>
        <p:nvSpPr>
          <p:cNvPr id="11" name="TextBox 11"/>
          <p:cNvSpPr txBox="1"/>
          <p:nvPr/>
        </p:nvSpPr>
        <p:spPr>
          <a:xfrm>
            <a:off x="11416276" y="5594768"/>
            <a:ext cx="5436627" cy="1878362"/>
          </a:xfrm>
          <a:prstGeom prst="rect">
            <a:avLst/>
          </a:prstGeom>
        </p:spPr>
        <p:txBody>
          <a:bodyPr lIns="0" tIns="0" rIns="0" bIns="0" rtlCol="0" anchor="t">
            <a:spAutoFit/>
          </a:bodyPr>
          <a:lstStyle/>
          <a:p>
            <a:pPr marL="0" lvl="0" indent="0" algn="l">
              <a:lnSpc>
                <a:spcPts val="2518"/>
              </a:lnSpc>
            </a:pPr>
            <a:r>
              <a:rPr lang="en-US" sz="1798">
                <a:solidFill>
                  <a:srgbClr val="000000"/>
                </a:solidFill>
                <a:latin typeface="Inter"/>
                <a:ea typeface="Inter"/>
                <a:cs typeface="Inter"/>
                <a:sym typeface="Inter"/>
              </a:rPr>
              <a:t>Exquisite chocolate gift boxes, sweet boxes, dessert packaging, and candy boxes crafted with gold foil highlights, premium ribbon finishes, and textured paper. Designed to elevate every confectionery experience with richness and elegance.</a:t>
            </a:r>
          </a:p>
        </p:txBody>
      </p:sp>
      <p:sp>
        <p:nvSpPr>
          <p:cNvPr id="12" name="TextBox 12"/>
          <p:cNvSpPr txBox="1"/>
          <p:nvPr/>
        </p:nvSpPr>
        <p:spPr>
          <a:xfrm>
            <a:off x="14800036" y="688975"/>
            <a:ext cx="2459264" cy="306737"/>
          </a:xfrm>
          <a:prstGeom prst="rect">
            <a:avLst/>
          </a:prstGeom>
        </p:spPr>
        <p:txBody>
          <a:bodyPr lIns="0" tIns="0" rIns="0" bIns="0" rtlCol="0" anchor="t">
            <a:spAutoFit/>
          </a:bodyPr>
          <a:lstStyle/>
          <a:p>
            <a:pPr marL="0" lvl="0" indent="0" algn="r">
              <a:lnSpc>
                <a:spcPts val="2518"/>
              </a:lnSpc>
            </a:pPr>
            <a:r>
              <a:rPr lang="en-US" sz="1798">
                <a:solidFill>
                  <a:srgbClr val="000000"/>
                </a:solidFill>
                <a:latin typeface="Inter"/>
                <a:ea typeface="Inter"/>
                <a:cs typeface="Inter"/>
                <a:sym typeface="Inter"/>
              </a:rPr>
              <a:t>Collection 2023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AF9F8"/>
        </a:solidFill>
        <a:effectLst/>
      </p:bgPr>
    </p:bg>
    <p:spTree>
      <p:nvGrpSpPr>
        <p:cNvPr id="1" name=""/>
        <p:cNvGrpSpPr/>
        <p:nvPr/>
      </p:nvGrpSpPr>
      <p:grpSpPr>
        <a:xfrm>
          <a:off x="0" y="0"/>
          <a:ext cx="0" cy="0"/>
          <a:chOff x="0" y="0"/>
          <a:chExt cx="0" cy="0"/>
        </a:xfrm>
      </p:grpSpPr>
      <p:sp>
        <p:nvSpPr>
          <p:cNvPr id="2" name="TextBox 2"/>
          <p:cNvSpPr txBox="1"/>
          <p:nvPr/>
        </p:nvSpPr>
        <p:spPr>
          <a:xfrm>
            <a:off x="1028700" y="688975"/>
            <a:ext cx="2459264" cy="306737"/>
          </a:xfrm>
          <a:prstGeom prst="rect">
            <a:avLst/>
          </a:prstGeom>
        </p:spPr>
        <p:txBody>
          <a:bodyPr lIns="0" tIns="0" rIns="0" bIns="0" rtlCol="0" anchor="t">
            <a:spAutoFit/>
          </a:bodyPr>
          <a:lstStyle/>
          <a:p>
            <a:pPr marL="0" lvl="0" indent="0" algn="l">
              <a:lnSpc>
                <a:spcPts val="2518"/>
              </a:lnSpc>
            </a:pPr>
            <a:r>
              <a:rPr lang="en-US" sz="1798">
                <a:solidFill>
                  <a:srgbClr val="000000"/>
                </a:solidFill>
                <a:latin typeface="Inter"/>
                <a:ea typeface="Inter"/>
                <a:cs typeface="Inter"/>
                <a:sym typeface="Inter"/>
              </a:rPr>
              <a:t>Volume 07</a:t>
            </a:r>
          </a:p>
        </p:txBody>
      </p:sp>
      <p:sp>
        <p:nvSpPr>
          <p:cNvPr id="3" name="TextBox 3"/>
          <p:cNvSpPr txBox="1"/>
          <p:nvPr/>
        </p:nvSpPr>
        <p:spPr>
          <a:xfrm>
            <a:off x="1028700" y="9220200"/>
            <a:ext cx="3549890" cy="306737"/>
          </a:xfrm>
          <a:prstGeom prst="rect">
            <a:avLst/>
          </a:prstGeom>
        </p:spPr>
        <p:txBody>
          <a:bodyPr lIns="0" tIns="0" rIns="0" bIns="0" rtlCol="0" anchor="t">
            <a:spAutoFit/>
          </a:bodyPr>
          <a:lstStyle/>
          <a:p>
            <a:pPr marL="0" lvl="0" indent="0" algn="l">
              <a:lnSpc>
                <a:spcPts val="2518"/>
              </a:lnSpc>
            </a:pPr>
            <a:r>
              <a:rPr lang="en-US" sz="1798">
                <a:solidFill>
                  <a:srgbClr val="000000"/>
                </a:solidFill>
                <a:latin typeface="Inter"/>
                <a:ea typeface="Inter"/>
                <a:cs typeface="Inter"/>
                <a:sym typeface="Inter"/>
              </a:rPr>
              <a:t>ORYX Neopack</a:t>
            </a:r>
          </a:p>
        </p:txBody>
      </p:sp>
      <p:sp>
        <p:nvSpPr>
          <p:cNvPr id="4" name="TextBox 4"/>
          <p:cNvSpPr txBox="1"/>
          <p:nvPr/>
        </p:nvSpPr>
        <p:spPr>
          <a:xfrm>
            <a:off x="13481219" y="9220200"/>
            <a:ext cx="3778081" cy="306737"/>
          </a:xfrm>
          <a:prstGeom prst="rect">
            <a:avLst/>
          </a:prstGeom>
        </p:spPr>
        <p:txBody>
          <a:bodyPr lIns="0" tIns="0" rIns="0" bIns="0" rtlCol="0" anchor="t">
            <a:spAutoFit/>
          </a:bodyPr>
          <a:lstStyle/>
          <a:p>
            <a:pPr marL="0" lvl="0" indent="0" algn="r">
              <a:lnSpc>
                <a:spcPts val="2518"/>
              </a:lnSpc>
            </a:pPr>
            <a:r>
              <a:rPr lang="en-US" sz="1798">
                <a:solidFill>
                  <a:srgbClr val="000000"/>
                </a:solidFill>
                <a:latin typeface="Inter"/>
                <a:ea typeface="Inter"/>
                <a:cs typeface="Inter"/>
                <a:sym typeface="Inter"/>
              </a:rPr>
              <a:t>www.oryxneopack.com</a:t>
            </a:r>
          </a:p>
        </p:txBody>
      </p:sp>
      <p:sp>
        <p:nvSpPr>
          <p:cNvPr id="5" name="TextBox 5"/>
          <p:cNvSpPr txBox="1"/>
          <p:nvPr/>
        </p:nvSpPr>
        <p:spPr>
          <a:xfrm>
            <a:off x="9144000" y="2965757"/>
            <a:ext cx="5843024" cy="1250512"/>
          </a:xfrm>
          <a:prstGeom prst="rect">
            <a:avLst/>
          </a:prstGeom>
        </p:spPr>
        <p:txBody>
          <a:bodyPr lIns="0" tIns="0" rIns="0" bIns="0" rtlCol="0" anchor="t">
            <a:spAutoFit/>
          </a:bodyPr>
          <a:lstStyle/>
          <a:p>
            <a:pPr marL="0" lvl="0" indent="0" algn="l">
              <a:lnSpc>
                <a:spcPts val="5099"/>
              </a:lnSpc>
            </a:pPr>
            <a:r>
              <a:rPr lang="en-US" sz="3642" i="1">
                <a:solidFill>
                  <a:srgbClr val="000000"/>
                </a:solidFill>
                <a:latin typeface="Baskerville Display PT Italics"/>
                <a:ea typeface="Baskerville Display PT Italics"/>
                <a:cs typeface="Baskerville Display PT Italics"/>
                <a:sym typeface="Baskerville Display PT Italics"/>
              </a:rPr>
              <a:t>Pharmaceutical</a:t>
            </a:r>
          </a:p>
          <a:p>
            <a:pPr marL="0" lvl="0" indent="0" algn="l">
              <a:lnSpc>
                <a:spcPts val="5099"/>
              </a:lnSpc>
            </a:pPr>
            <a:r>
              <a:rPr lang="en-US" sz="3642" i="1">
                <a:solidFill>
                  <a:srgbClr val="000000"/>
                </a:solidFill>
                <a:latin typeface="Baskerville Display PT Italics"/>
                <a:ea typeface="Baskerville Display PT Italics"/>
                <a:cs typeface="Baskerville Display PT Italics"/>
                <a:sym typeface="Baskerville Display PT Italics"/>
              </a:rPr>
              <a:t>Packaging</a:t>
            </a:r>
          </a:p>
        </p:txBody>
      </p:sp>
      <p:sp>
        <p:nvSpPr>
          <p:cNvPr id="6" name="TextBox 6"/>
          <p:cNvSpPr txBox="1"/>
          <p:nvPr/>
        </p:nvSpPr>
        <p:spPr>
          <a:xfrm>
            <a:off x="9144000" y="4386223"/>
            <a:ext cx="4869471" cy="437843"/>
          </a:xfrm>
          <a:prstGeom prst="rect">
            <a:avLst/>
          </a:prstGeom>
        </p:spPr>
        <p:txBody>
          <a:bodyPr lIns="0" tIns="0" rIns="0" bIns="0" rtlCol="0" anchor="t">
            <a:spAutoFit/>
          </a:bodyPr>
          <a:lstStyle/>
          <a:p>
            <a:pPr marL="0" lvl="0" indent="0" algn="l">
              <a:lnSpc>
                <a:spcPts val="3537"/>
              </a:lnSpc>
            </a:pPr>
            <a:r>
              <a:rPr lang="en-US" sz="2526">
                <a:solidFill>
                  <a:srgbClr val="000000"/>
                </a:solidFill>
                <a:latin typeface="Baskerville Display PT"/>
                <a:ea typeface="Baskerville Display PT"/>
                <a:cs typeface="Baskerville Display PT"/>
                <a:sym typeface="Baskerville Display PT"/>
              </a:rPr>
              <a:t>Clinical-Grade Packaging Solutions</a:t>
            </a:r>
          </a:p>
        </p:txBody>
      </p:sp>
      <p:sp>
        <p:nvSpPr>
          <p:cNvPr id="7" name="TextBox 7"/>
          <p:cNvSpPr txBox="1"/>
          <p:nvPr/>
        </p:nvSpPr>
        <p:spPr>
          <a:xfrm>
            <a:off x="14800036" y="688975"/>
            <a:ext cx="2459264" cy="306737"/>
          </a:xfrm>
          <a:prstGeom prst="rect">
            <a:avLst/>
          </a:prstGeom>
        </p:spPr>
        <p:txBody>
          <a:bodyPr lIns="0" tIns="0" rIns="0" bIns="0" rtlCol="0" anchor="t">
            <a:spAutoFit/>
          </a:bodyPr>
          <a:lstStyle/>
          <a:p>
            <a:pPr marL="0" lvl="0" indent="0" algn="r">
              <a:lnSpc>
                <a:spcPts val="2518"/>
              </a:lnSpc>
            </a:pPr>
            <a:r>
              <a:rPr lang="en-US" sz="1798">
                <a:solidFill>
                  <a:srgbClr val="000000"/>
                </a:solidFill>
                <a:latin typeface="Inter"/>
                <a:ea typeface="Inter"/>
                <a:cs typeface="Inter"/>
                <a:sym typeface="Inter"/>
              </a:rPr>
              <a:t>Collection 2025</a:t>
            </a:r>
          </a:p>
        </p:txBody>
      </p:sp>
      <p:grpSp>
        <p:nvGrpSpPr>
          <p:cNvPr id="8" name="Group 8"/>
          <p:cNvGrpSpPr/>
          <p:nvPr/>
        </p:nvGrpSpPr>
        <p:grpSpPr>
          <a:xfrm>
            <a:off x="3487964" y="2278251"/>
            <a:ext cx="4626114" cy="5835255"/>
            <a:chOff x="0" y="0"/>
            <a:chExt cx="6168152" cy="7780340"/>
          </a:xfrm>
        </p:grpSpPr>
        <p:pic>
          <p:nvPicPr>
            <p:cNvPr id="9" name="Picture 9"/>
            <p:cNvPicPr>
              <a:picLocks noChangeAspect="1"/>
            </p:cNvPicPr>
            <p:nvPr/>
          </p:nvPicPr>
          <p:blipFill>
            <a:blip r:embed="rId2"/>
            <a:srcRect t="18" b="18"/>
            <a:stretch>
              <a:fillRect/>
            </a:stretch>
          </p:blipFill>
          <p:spPr>
            <a:xfrm>
              <a:off x="0" y="0"/>
              <a:ext cx="6168152" cy="7780340"/>
            </a:xfrm>
            <a:prstGeom prst="rect">
              <a:avLst/>
            </a:prstGeom>
          </p:spPr>
        </p:pic>
      </p:grpSp>
      <p:sp>
        <p:nvSpPr>
          <p:cNvPr id="10" name="TextBox 10"/>
          <p:cNvSpPr txBox="1"/>
          <p:nvPr/>
        </p:nvSpPr>
        <p:spPr>
          <a:xfrm>
            <a:off x="9144000" y="5166669"/>
            <a:ext cx="6226260" cy="2192687"/>
          </a:xfrm>
          <a:prstGeom prst="rect">
            <a:avLst/>
          </a:prstGeom>
        </p:spPr>
        <p:txBody>
          <a:bodyPr lIns="0" tIns="0" rIns="0" bIns="0" rtlCol="0" anchor="t">
            <a:spAutoFit/>
          </a:bodyPr>
          <a:lstStyle/>
          <a:p>
            <a:pPr marL="0" lvl="0" indent="0" algn="l">
              <a:lnSpc>
                <a:spcPts val="2518"/>
              </a:lnSpc>
            </a:pPr>
            <a:r>
              <a:rPr lang="en-US" sz="1798">
                <a:solidFill>
                  <a:srgbClr val="000000"/>
                </a:solidFill>
                <a:latin typeface="Inter"/>
                <a:ea typeface="Inter"/>
                <a:cs typeface="Inter"/>
                <a:sym typeface="Inter"/>
              </a:rPr>
              <a:t>Medicine boxes, pharmaceutical cartons, and healthcare product packaging crafted to the highest clinical standards. Our range includes supplement boxes, printed sleeves, and child-safe designs — all featuring crisp finishes, precise printing, and tamper-evident structures that meet international pharmaceutical packaging regulations.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AF9F8"/>
        </a:solidFill>
        <a:effectLst/>
      </p:bgPr>
    </p:bg>
    <p:spTree>
      <p:nvGrpSpPr>
        <p:cNvPr id="1" name=""/>
        <p:cNvGrpSpPr/>
        <p:nvPr/>
      </p:nvGrpSpPr>
      <p:grpSpPr>
        <a:xfrm>
          <a:off x="0" y="0"/>
          <a:ext cx="0" cy="0"/>
          <a:chOff x="0" y="0"/>
          <a:chExt cx="0" cy="0"/>
        </a:xfrm>
      </p:grpSpPr>
      <p:sp>
        <p:nvSpPr>
          <p:cNvPr id="2" name="TextBox 2"/>
          <p:cNvSpPr txBox="1"/>
          <p:nvPr/>
        </p:nvSpPr>
        <p:spPr>
          <a:xfrm>
            <a:off x="1028700" y="688975"/>
            <a:ext cx="2459264" cy="306705"/>
          </a:xfrm>
          <a:prstGeom prst="rect">
            <a:avLst/>
          </a:prstGeom>
        </p:spPr>
        <p:txBody>
          <a:bodyPr lIns="0" tIns="0" rIns="0" bIns="0" rtlCol="0" anchor="t">
            <a:spAutoFit/>
          </a:bodyPr>
          <a:lstStyle/>
          <a:p>
            <a:pPr marL="0" lvl="0" indent="0" algn="l">
              <a:lnSpc>
                <a:spcPts val="2520"/>
              </a:lnSpc>
            </a:pPr>
            <a:r>
              <a:rPr lang="en-US" sz="1800">
                <a:solidFill>
                  <a:srgbClr val="000000"/>
                </a:solidFill>
                <a:latin typeface="Inter"/>
                <a:ea typeface="Inter"/>
                <a:cs typeface="Inter"/>
                <a:sym typeface="Inter"/>
              </a:rPr>
              <a:t>08</a:t>
            </a:r>
          </a:p>
        </p:txBody>
      </p:sp>
      <p:sp>
        <p:nvSpPr>
          <p:cNvPr id="3" name="TextBox 3"/>
          <p:cNvSpPr txBox="1"/>
          <p:nvPr/>
        </p:nvSpPr>
        <p:spPr>
          <a:xfrm>
            <a:off x="1028700" y="9220200"/>
            <a:ext cx="3549890" cy="306705"/>
          </a:xfrm>
          <a:prstGeom prst="rect">
            <a:avLst/>
          </a:prstGeom>
        </p:spPr>
        <p:txBody>
          <a:bodyPr lIns="0" tIns="0" rIns="0" bIns="0" rtlCol="0" anchor="t">
            <a:spAutoFit/>
          </a:bodyPr>
          <a:lstStyle/>
          <a:p>
            <a:pPr marL="0" lvl="0" indent="0" algn="l">
              <a:lnSpc>
                <a:spcPts val="2520"/>
              </a:lnSpc>
            </a:pPr>
            <a:r>
              <a:rPr lang="en-US" sz="1800">
                <a:solidFill>
                  <a:srgbClr val="000000"/>
                </a:solidFill>
                <a:latin typeface="Inter"/>
                <a:ea typeface="Inter"/>
                <a:cs typeface="Inter"/>
                <a:sym typeface="Inter"/>
              </a:rPr>
              <a:t>ORYX Neopack</a:t>
            </a:r>
          </a:p>
        </p:txBody>
      </p:sp>
      <p:sp>
        <p:nvSpPr>
          <p:cNvPr id="4" name="TextBox 4"/>
          <p:cNvSpPr txBox="1"/>
          <p:nvPr/>
        </p:nvSpPr>
        <p:spPr>
          <a:xfrm>
            <a:off x="13481219" y="9220200"/>
            <a:ext cx="3778081" cy="306705"/>
          </a:xfrm>
          <a:prstGeom prst="rect">
            <a:avLst/>
          </a:prstGeom>
        </p:spPr>
        <p:txBody>
          <a:bodyPr lIns="0" tIns="0" rIns="0" bIns="0" rtlCol="0" anchor="t">
            <a:spAutoFit/>
          </a:bodyPr>
          <a:lstStyle/>
          <a:p>
            <a:pPr marL="0" lvl="0" indent="0" algn="r">
              <a:lnSpc>
                <a:spcPts val="2520"/>
              </a:lnSpc>
            </a:pPr>
            <a:r>
              <a:rPr lang="en-US" sz="1800">
                <a:solidFill>
                  <a:srgbClr val="000000"/>
                </a:solidFill>
                <a:latin typeface="Inter"/>
                <a:ea typeface="Inter"/>
                <a:cs typeface="Inter"/>
                <a:sym typeface="Inter"/>
              </a:rPr>
              <a:t>www.oryxneopack.com</a:t>
            </a:r>
          </a:p>
        </p:txBody>
      </p:sp>
      <p:grpSp>
        <p:nvGrpSpPr>
          <p:cNvPr id="5" name="Group 5"/>
          <p:cNvGrpSpPr/>
          <p:nvPr/>
        </p:nvGrpSpPr>
        <p:grpSpPr>
          <a:xfrm>
            <a:off x="1320702" y="1802906"/>
            <a:ext cx="3817409" cy="4454125"/>
            <a:chOff x="0" y="0"/>
            <a:chExt cx="5089879" cy="5938834"/>
          </a:xfrm>
        </p:grpSpPr>
        <p:pic>
          <p:nvPicPr>
            <p:cNvPr id="6" name="Picture 6"/>
            <p:cNvPicPr>
              <a:picLocks noChangeAspect="1"/>
            </p:cNvPicPr>
            <p:nvPr/>
          </p:nvPicPr>
          <p:blipFill>
            <a:blip r:embed="rId2"/>
            <a:srcRect t="46" b="46"/>
            <a:stretch>
              <a:fillRect/>
            </a:stretch>
          </p:blipFill>
          <p:spPr>
            <a:xfrm>
              <a:off x="0" y="0"/>
              <a:ext cx="5089879" cy="5938834"/>
            </a:xfrm>
            <a:prstGeom prst="rect">
              <a:avLst/>
            </a:prstGeom>
          </p:spPr>
        </p:pic>
      </p:grpSp>
      <p:grpSp>
        <p:nvGrpSpPr>
          <p:cNvPr id="7" name="Group 7"/>
          <p:cNvGrpSpPr/>
          <p:nvPr/>
        </p:nvGrpSpPr>
        <p:grpSpPr>
          <a:xfrm>
            <a:off x="10238311" y="1802906"/>
            <a:ext cx="7020989" cy="6681188"/>
            <a:chOff x="0" y="0"/>
            <a:chExt cx="9361319" cy="8908251"/>
          </a:xfrm>
        </p:grpSpPr>
        <p:pic>
          <p:nvPicPr>
            <p:cNvPr id="8" name="Picture 8"/>
            <p:cNvPicPr>
              <a:picLocks noChangeAspect="1"/>
            </p:cNvPicPr>
            <p:nvPr/>
          </p:nvPicPr>
          <p:blipFill>
            <a:blip r:embed="rId3"/>
            <a:srcRect l="18" r="18"/>
            <a:stretch>
              <a:fillRect/>
            </a:stretch>
          </p:blipFill>
          <p:spPr>
            <a:xfrm>
              <a:off x="0" y="0"/>
              <a:ext cx="9361319" cy="8908251"/>
            </a:xfrm>
            <a:prstGeom prst="rect">
              <a:avLst/>
            </a:prstGeom>
          </p:spPr>
        </p:pic>
      </p:grpSp>
      <p:sp>
        <p:nvSpPr>
          <p:cNvPr id="9" name="TextBox 9"/>
          <p:cNvSpPr txBox="1"/>
          <p:nvPr/>
        </p:nvSpPr>
        <p:spPr>
          <a:xfrm>
            <a:off x="1028700" y="7028556"/>
            <a:ext cx="8802825" cy="1249680"/>
          </a:xfrm>
          <a:prstGeom prst="rect">
            <a:avLst/>
          </a:prstGeom>
        </p:spPr>
        <p:txBody>
          <a:bodyPr lIns="0" tIns="0" rIns="0" bIns="0" rtlCol="0" anchor="t">
            <a:spAutoFit/>
          </a:bodyPr>
          <a:lstStyle/>
          <a:p>
            <a:pPr marL="0" lvl="0" indent="0" algn="l">
              <a:lnSpc>
                <a:spcPts val="2520"/>
              </a:lnSpc>
            </a:pPr>
            <a:r>
              <a:rPr lang="en-US" sz="1800">
                <a:solidFill>
                  <a:srgbClr val="000000"/>
                </a:solidFill>
                <a:latin typeface="Inter"/>
                <a:ea typeface="Inter"/>
                <a:cs typeface="Inter"/>
                <a:sym typeface="Inter"/>
              </a:rPr>
              <a:t>From single and double-wall hot cups to ripple cups, ice cream tubs, soup tubs, noodle and salad bowls, and PET cold drink cups — our food service packaging combines premium print quality with functional, sustainable design for upscale coffee shops and restaurants.</a:t>
            </a:r>
          </a:p>
        </p:txBody>
      </p:sp>
      <p:grpSp>
        <p:nvGrpSpPr>
          <p:cNvPr id="10" name="Group 10"/>
          <p:cNvGrpSpPr/>
          <p:nvPr/>
        </p:nvGrpSpPr>
        <p:grpSpPr>
          <a:xfrm>
            <a:off x="5722114" y="1802906"/>
            <a:ext cx="3817409" cy="4454125"/>
            <a:chOff x="0" y="0"/>
            <a:chExt cx="5089879" cy="5938834"/>
          </a:xfrm>
        </p:grpSpPr>
        <p:pic>
          <p:nvPicPr>
            <p:cNvPr id="11" name="Picture 11"/>
            <p:cNvPicPr>
              <a:picLocks noChangeAspect="1"/>
            </p:cNvPicPr>
            <p:nvPr/>
          </p:nvPicPr>
          <p:blipFill>
            <a:blip r:embed="rId4"/>
            <a:srcRect t="46" b="46"/>
            <a:stretch>
              <a:fillRect/>
            </a:stretch>
          </p:blipFill>
          <p:spPr>
            <a:xfrm>
              <a:off x="0" y="0"/>
              <a:ext cx="5089879" cy="5938834"/>
            </a:xfrm>
            <a:prstGeom prst="rect">
              <a:avLst/>
            </a:prstGeom>
          </p:spPr>
        </p:pic>
      </p:grpSp>
      <p:sp>
        <p:nvSpPr>
          <p:cNvPr id="12" name="TextBox 12"/>
          <p:cNvSpPr txBox="1"/>
          <p:nvPr/>
        </p:nvSpPr>
        <p:spPr>
          <a:xfrm>
            <a:off x="14800036" y="688975"/>
            <a:ext cx="2459264" cy="306705"/>
          </a:xfrm>
          <a:prstGeom prst="rect">
            <a:avLst/>
          </a:prstGeom>
        </p:spPr>
        <p:txBody>
          <a:bodyPr lIns="0" tIns="0" rIns="0" bIns="0" rtlCol="0" anchor="t">
            <a:spAutoFit/>
          </a:bodyPr>
          <a:lstStyle/>
          <a:p>
            <a:pPr marL="0" lvl="0" indent="0" algn="r">
              <a:lnSpc>
                <a:spcPts val="2520"/>
              </a:lnSpc>
            </a:pPr>
            <a:r>
              <a:rPr lang="en-US" sz="1800">
                <a:solidFill>
                  <a:srgbClr val="000000"/>
                </a:solidFill>
                <a:latin typeface="Inter"/>
                <a:ea typeface="Inter"/>
                <a:cs typeface="Inter"/>
                <a:sym typeface="Inter"/>
              </a:rPr>
              <a:t>ORYX Neopack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AF9F8"/>
        </a:solidFill>
        <a:effectLst/>
      </p:bgPr>
    </p:bg>
    <p:spTree>
      <p:nvGrpSpPr>
        <p:cNvPr id="1" name=""/>
        <p:cNvGrpSpPr/>
        <p:nvPr/>
      </p:nvGrpSpPr>
      <p:grpSpPr>
        <a:xfrm>
          <a:off x="0" y="0"/>
          <a:ext cx="0" cy="0"/>
          <a:chOff x="0" y="0"/>
          <a:chExt cx="0" cy="0"/>
        </a:xfrm>
      </p:grpSpPr>
      <p:sp>
        <p:nvSpPr>
          <p:cNvPr id="2" name="TextBox 2"/>
          <p:cNvSpPr txBox="1"/>
          <p:nvPr/>
        </p:nvSpPr>
        <p:spPr>
          <a:xfrm>
            <a:off x="1028700" y="688975"/>
            <a:ext cx="2459264" cy="306705"/>
          </a:xfrm>
          <a:prstGeom prst="rect">
            <a:avLst/>
          </a:prstGeom>
        </p:spPr>
        <p:txBody>
          <a:bodyPr lIns="0" tIns="0" rIns="0" bIns="0" rtlCol="0" anchor="t">
            <a:spAutoFit/>
          </a:bodyPr>
          <a:lstStyle/>
          <a:p>
            <a:pPr marL="0" lvl="0" indent="0" algn="l">
              <a:lnSpc>
                <a:spcPts val="2520"/>
              </a:lnSpc>
            </a:pPr>
            <a:r>
              <a:rPr lang="en-US" sz="1800">
                <a:solidFill>
                  <a:srgbClr val="000000"/>
                </a:solidFill>
                <a:latin typeface="Inter"/>
                <a:ea typeface="Inter"/>
                <a:cs typeface="Inter"/>
                <a:sym typeface="Inter"/>
              </a:rPr>
              <a:t>ORYX Neopack</a:t>
            </a:r>
          </a:p>
        </p:txBody>
      </p:sp>
      <p:sp>
        <p:nvSpPr>
          <p:cNvPr id="3" name="TextBox 3"/>
          <p:cNvSpPr txBox="1"/>
          <p:nvPr/>
        </p:nvSpPr>
        <p:spPr>
          <a:xfrm>
            <a:off x="1028700" y="9220200"/>
            <a:ext cx="3549890" cy="306705"/>
          </a:xfrm>
          <a:prstGeom prst="rect">
            <a:avLst/>
          </a:prstGeom>
        </p:spPr>
        <p:txBody>
          <a:bodyPr lIns="0" tIns="0" rIns="0" bIns="0" rtlCol="0" anchor="t">
            <a:spAutoFit/>
          </a:bodyPr>
          <a:lstStyle/>
          <a:p>
            <a:pPr marL="0" lvl="0" indent="0" algn="l">
              <a:lnSpc>
                <a:spcPts val="2520"/>
              </a:lnSpc>
            </a:pPr>
            <a:r>
              <a:rPr lang="en-US" sz="1800">
                <a:solidFill>
                  <a:srgbClr val="000000"/>
                </a:solidFill>
                <a:latin typeface="Inter"/>
                <a:ea typeface="Inter"/>
                <a:cs typeface="Inter"/>
                <a:sym typeface="Inter"/>
              </a:rPr>
              <a:t>ORYX Neopack</a:t>
            </a:r>
          </a:p>
        </p:txBody>
      </p:sp>
      <p:sp>
        <p:nvSpPr>
          <p:cNvPr id="4" name="TextBox 4"/>
          <p:cNvSpPr txBox="1"/>
          <p:nvPr/>
        </p:nvSpPr>
        <p:spPr>
          <a:xfrm>
            <a:off x="13481219" y="9220200"/>
            <a:ext cx="3778081" cy="306705"/>
          </a:xfrm>
          <a:prstGeom prst="rect">
            <a:avLst/>
          </a:prstGeom>
        </p:spPr>
        <p:txBody>
          <a:bodyPr lIns="0" tIns="0" rIns="0" bIns="0" rtlCol="0" anchor="t">
            <a:spAutoFit/>
          </a:bodyPr>
          <a:lstStyle/>
          <a:p>
            <a:pPr marL="0" lvl="0" indent="0" algn="r">
              <a:lnSpc>
                <a:spcPts val="2520"/>
              </a:lnSpc>
            </a:pPr>
            <a:r>
              <a:rPr lang="en-US" sz="1800">
                <a:solidFill>
                  <a:srgbClr val="000000"/>
                </a:solidFill>
                <a:latin typeface="Inter"/>
                <a:ea typeface="Inter"/>
                <a:cs typeface="Inter"/>
                <a:sym typeface="Inter"/>
              </a:rPr>
              <a:t>www.oryxneopack.com</a:t>
            </a:r>
          </a:p>
        </p:txBody>
      </p:sp>
      <p:sp>
        <p:nvSpPr>
          <p:cNvPr id="5" name="TextBox 5"/>
          <p:cNvSpPr txBox="1"/>
          <p:nvPr/>
        </p:nvSpPr>
        <p:spPr>
          <a:xfrm>
            <a:off x="1862781" y="1634718"/>
            <a:ext cx="14562438" cy="621030"/>
          </a:xfrm>
          <a:prstGeom prst="rect">
            <a:avLst/>
          </a:prstGeom>
        </p:spPr>
        <p:txBody>
          <a:bodyPr lIns="0" tIns="0" rIns="0" bIns="0" rtlCol="0" anchor="t">
            <a:spAutoFit/>
          </a:bodyPr>
          <a:lstStyle/>
          <a:p>
            <a:pPr marL="0" lvl="0" indent="0" algn="ctr">
              <a:lnSpc>
                <a:spcPts val="2520"/>
              </a:lnSpc>
            </a:pPr>
            <a:r>
              <a:rPr lang="en-US" sz="1800">
                <a:solidFill>
                  <a:srgbClr val="000000"/>
                </a:solidFill>
                <a:latin typeface="Inter"/>
                <a:ea typeface="Inter"/>
                <a:cs typeface="Inter"/>
                <a:sym typeface="Inter"/>
              </a:rPr>
              <a:t>A comprehensive range of premium packaging solutions — from food board and luxury retail to cosmetic, chocolate, pharmaceutical, food service, and sustainable packaging — all crafted to the highest international quality standards.</a:t>
            </a:r>
          </a:p>
        </p:txBody>
      </p:sp>
      <p:sp>
        <p:nvSpPr>
          <p:cNvPr id="6" name="TextBox 6"/>
          <p:cNvSpPr txBox="1"/>
          <p:nvPr/>
        </p:nvSpPr>
        <p:spPr>
          <a:xfrm>
            <a:off x="14800036" y="688975"/>
            <a:ext cx="2459264" cy="306705"/>
          </a:xfrm>
          <a:prstGeom prst="rect">
            <a:avLst/>
          </a:prstGeom>
        </p:spPr>
        <p:txBody>
          <a:bodyPr lIns="0" tIns="0" rIns="0" bIns="0" rtlCol="0" anchor="t">
            <a:spAutoFit/>
          </a:bodyPr>
          <a:lstStyle/>
          <a:p>
            <a:pPr marL="0" lvl="0" indent="0" algn="r">
              <a:lnSpc>
                <a:spcPts val="2520"/>
              </a:lnSpc>
            </a:pPr>
            <a:r>
              <a:rPr lang="en-US" sz="1800">
                <a:solidFill>
                  <a:srgbClr val="000000"/>
                </a:solidFill>
                <a:latin typeface="Inter"/>
                <a:ea typeface="Inter"/>
                <a:cs typeface="Inter"/>
                <a:sym typeface="Inter"/>
              </a:rPr>
              <a:t>09 / 10</a:t>
            </a:r>
          </a:p>
        </p:txBody>
      </p:sp>
      <p:grpSp>
        <p:nvGrpSpPr>
          <p:cNvPr id="7" name="Group 7"/>
          <p:cNvGrpSpPr/>
          <p:nvPr/>
        </p:nvGrpSpPr>
        <p:grpSpPr>
          <a:xfrm>
            <a:off x="1680073" y="3525395"/>
            <a:ext cx="3615781" cy="4648609"/>
            <a:chOff x="0" y="0"/>
            <a:chExt cx="4821042" cy="6198145"/>
          </a:xfrm>
        </p:grpSpPr>
        <p:pic>
          <p:nvPicPr>
            <p:cNvPr id="8" name="Picture 8"/>
            <p:cNvPicPr>
              <a:picLocks noChangeAspect="1"/>
            </p:cNvPicPr>
            <p:nvPr/>
          </p:nvPicPr>
          <p:blipFill>
            <a:blip r:embed="rId2"/>
            <a:srcRect t="20" b="20"/>
            <a:stretch>
              <a:fillRect/>
            </a:stretch>
          </p:blipFill>
          <p:spPr>
            <a:xfrm>
              <a:off x="0" y="0"/>
              <a:ext cx="4821042" cy="6198145"/>
            </a:xfrm>
            <a:prstGeom prst="rect">
              <a:avLst/>
            </a:prstGeom>
          </p:spPr>
        </p:pic>
      </p:grpSp>
      <p:grpSp>
        <p:nvGrpSpPr>
          <p:cNvPr id="9" name="Group 9"/>
          <p:cNvGrpSpPr/>
          <p:nvPr/>
        </p:nvGrpSpPr>
        <p:grpSpPr>
          <a:xfrm>
            <a:off x="5528219" y="2932023"/>
            <a:ext cx="3183295" cy="3073122"/>
            <a:chOff x="0" y="0"/>
            <a:chExt cx="4244393" cy="4097496"/>
          </a:xfrm>
        </p:grpSpPr>
        <p:pic>
          <p:nvPicPr>
            <p:cNvPr id="10" name="Picture 10"/>
            <p:cNvPicPr>
              <a:picLocks noChangeAspect="1"/>
            </p:cNvPicPr>
            <p:nvPr/>
          </p:nvPicPr>
          <p:blipFill>
            <a:blip r:embed="rId3"/>
            <a:srcRect l="20" r="20"/>
            <a:stretch>
              <a:fillRect/>
            </a:stretch>
          </p:blipFill>
          <p:spPr>
            <a:xfrm>
              <a:off x="0" y="0"/>
              <a:ext cx="4244393" cy="4097496"/>
            </a:xfrm>
            <a:prstGeom prst="rect">
              <a:avLst/>
            </a:prstGeom>
          </p:spPr>
        </p:pic>
      </p:grpSp>
      <p:grpSp>
        <p:nvGrpSpPr>
          <p:cNvPr id="11" name="Group 11"/>
          <p:cNvGrpSpPr/>
          <p:nvPr/>
        </p:nvGrpSpPr>
        <p:grpSpPr>
          <a:xfrm>
            <a:off x="5960705" y="6453783"/>
            <a:ext cx="3646673" cy="2053606"/>
            <a:chOff x="0" y="0"/>
            <a:chExt cx="4862231" cy="2738141"/>
          </a:xfrm>
        </p:grpSpPr>
        <p:pic>
          <p:nvPicPr>
            <p:cNvPr id="12" name="Picture 12"/>
            <p:cNvPicPr>
              <a:picLocks noChangeAspect="1"/>
            </p:cNvPicPr>
            <p:nvPr/>
          </p:nvPicPr>
          <p:blipFill>
            <a:blip r:embed="rId4"/>
            <a:srcRect t="601" b="601"/>
            <a:stretch>
              <a:fillRect/>
            </a:stretch>
          </p:blipFill>
          <p:spPr>
            <a:xfrm>
              <a:off x="0" y="0"/>
              <a:ext cx="4862231" cy="2738141"/>
            </a:xfrm>
            <a:prstGeom prst="rect">
              <a:avLst/>
            </a:prstGeom>
          </p:spPr>
        </p:pic>
      </p:grpSp>
      <p:grpSp>
        <p:nvGrpSpPr>
          <p:cNvPr id="13" name="Group 13"/>
          <p:cNvGrpSpPr/>
          <p:nvPr/>
        </p:nvGrpSpPr>
        <p:grpSpPr>
          <a:xfrm>
            <a:off x="9144000" y="3525395"/>
            <a:ext cx="2082111" cy="2479750"/>
            <a:chOff x="0" y="0"/>
            <a:chExt cx="2776148" cy="3306333"/>
          </a:xfrm>
        </p:grpSpPr>
        <p:pic>
          <p:nvPicPr>
            <p:cNvPr id="14" name="Picture 14"/>
            <p:cNvPicPr>
              <a:picLocks noChangeAspect="1"/>
            </p:cNvPicPr>
            <p:nvPr/>
          </p:nvPicPr>
          <p:blipFill>
            <a:blip r:embed="rId5"/>
            <a:srcRect l="9" r="9"/>
            <a:stretch>
              <a:fillRect/>
            </a:stretch>
          </p:blipFill>
          <p:spPr>
            <a:xfrm>
              <a:off x="0" y="0"/>
              <a:ext cx="2776148" cy="3306333"/>
            </a:xfrm>
            <a:prstGeom prst="rect">
              <a:avLst/>
            </a:prstGeom>
          </p:spPr>
        </p:pic>
      </p:grpSp>
      <p:grpSp>
        <p:nvGrpSpPr>
          <p:cNvPr id="15" name="Group 15"/>
          <p:cNvGrpSpPr/>
          <p:nvPr/>
        </p:nvGrpSpPr>
        <p:grpSpPr>
          <a:xfrm>
            <a:off x="9834546" y="6453783"/>
            <a:ext cx="3646673" cy="2053606"/>
            <a:chOff x="0" y="0"/>
            <a:chExt cx="4862231" cy="2738141"/>
          </a:xfrm>
        </p:grpSpPr>
        <p:pic>
          <p:nvPicPr>
            <p:cNvPr id="16" name="Picture 16"/>
            <p:cNvPicPr>
              <a:picLocks noChangeAspect="1"/>
            </p:cNvPicPr>
            <p:nvPr/>
          </p:nvPicPr>
          <p:blipFill>
            <a:blip r:embed="rId6"/>
            <a:srcRect t="601" b="601"/>
            <a:stretch>
              <a:fillRect/>
            </a:stretch>
          </p:blipFill>
          <p:spPr>
            <a:xfrm>
              <a:off x="0" y="0"/>
              <a:ext cx="4862231" cy="2738141"/>
            </a:xfrm>
            <a:prstGeom prst="rect">
              <a:avLst/>
            </a:prstGeom>
          </p:spPr>
        </p:pic>
      </p:grpSp>
      <p:grpSp>
        <p:nvGrpSpPr>
          <p:cNvPr id="17" name="Group 17"/>
          <p:cNvGrpSpPr/>
          <p:nvPr/>
        </p:nvGrpSpPr>
        <p:grpSpPr>
          <a:xfrm>
            <a:off x="11657883" y="2932023"/>
            <a:ext cx="4767336" cy="3073122"/>
            <a:chOff x="0" y="0"/>
            <a:chExt cx="6356448" cy="4097496"/>
          </a:xfrm>
        </p:grpSpPr>
        <p:pic>
          <p:nvPicPr>
            <p:cNvPr id="18" name="Picture 18"/>
            <p:cNvPicPr>
              <a:picLocks noChangeAspect="1"/>
            </p:cNvPicPr>
            <p:nvPr/>
          </p:nvPicPr>
          <p:blipFill>
            <a:blip r:embed="rId7"/>
            <a:srcRect t="318" b="318"/>
            <a:stretch>
              <a:fillRect/>
            </a:stretch>
          </p:blipFill>
          <p:spPr>
            <a:xfrm>
              <a:off x="0" y="0"/>
              <a:ext cx="6356448" cy="4097496"/>
            </a:xfrm>
            <a:prstGeom prst="rect">
              <a:avLst/>
            </a:prstGeom>
          </p:spPr>
        </p:pic>
      </p:grpSp>
      <p:grpSp>
        <p:nvGrpSpPr>
          <p:cNvPr id="19" name="Group 19"/>
          <p:cNvGrpSpPr/>
          <p:nvPr/>
        </p:nvGrpSpPr>
        <p:grpSpPr>
          <a:xfrm>
            <a:off x="13957983" y="6453783"/>
            <a:ext cx="1412276" cy="1720221"/>
            <a:chOff x="0" y="0"/>
            <a:chExt cx="1883035" cy="2293628"/>
          </a:xfrm>
        </p:grpSpPr>
        <p:pic>
          <p:nvPicPr>
            <p:cNvPr id="20" name="Picture 20"/>
            <p:cNvPicPr>
              <a:picLocks noChangeAspect="1"/>
            </p:cNvPicPr>
            <p:nvPr/>
          </p:nvPicPr>
          <p:blipFill>
            <a:blip r:embed="rId8"/>
            <a:srcRect t="60" b="60"/>
            <a:stretch>
              <a:fillRect/>
            </a:stretch>
          </p:blipFill>
          <p:spPr>
            <a:xfrm>
              <a:off x="0" y="0"/>
              <a:ext cx="1883035" cy="2293628"/>
            </a:xfrm>
            <a:prstGeom prst="rect">
              <a:avLst/>
            </a:prstGeom>
          </p:spPr>
        </p:pic>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162</TotalTime>
  <Words>532</Words>
  <Application>Microsoft Office PowerPoint</Application>
  <PresentationFormat>Custom</PresentationFormat>
  <Paragraphs>86</Paragraphs>
  <Slides>11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Baskerville Display PT Italics</vt:lpstr>
      <vt:lpstr>Inter</vt:lpstr>
      <vt:lpstr>Baskerville Display PT</vt:lpstr>
      <vt:lpstr>Calibri</vt:lpstr>
      <vt:lpstr>Inter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ORYX Neopack: Luxury Packaging Showcase</dc:title>
  <cp:lastModifiedBy>YAQEEN PRINTING</cp:lastModifiedBy>
  <cp:revision>3</cp:revision>
  <dcterms:created xsi:type="dcterms:W3CDTF">2006-08-16T00:00:00Z</dcterms:created>
  <dcterms:modified xsi:type="dcterms:W3CDTF">2026-07-20T10:46:59Z</dcterms:modified>
  <dc:identifier>DAHOOKkE0ZE</dc:identifier>
</cp:coreProperties>
</file>